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2" r:id="rId14"/>
    <p:sldId id="269" r:id="rId15"/>
    <p:sldId id="270" r:id="rId16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936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35186" y="3347128"/>
            <a:ext cx="16417627" cy="9036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935186" y="5434360"/>
            <a:ext cx="16417627" cy="1425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300" b="0" i="0">
                <a:solidFill>
                  <a:srgbClr val="EDEFF5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750" b="1" i="0">
                <a:solidFill>
                  <a:srgbClr val="9998F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950" b="1" i="0">
                <a:solidFill>
                  <a:srgbClr val="9998F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85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750" b="1" i="0">
                <a:solidFill>
                  <a:srgbClr val="9998F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750" b="1" i="0">
                <a:solidFill>
                  <a:srgbClr val="9998F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50187" y="2299080"/>
            <a:ext cx="2587625" cy="903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750" b="1" i="0">
                <a:solidFill>
                  <a:srgbClr val="9998F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56440" y="4694337"/>
            <a:ext cx="16175118" cy="3149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1" i="0">
                <a:solidFill>
                  <a:srgbClr val="9998F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kaggle.com/" TargetMode="External"/><Relationship Id="rId2" Type="http://schemas.openxmlformats.org/officeDocument/2006/relationships/hyperlink" Target="https://www.kaggle.com/datasets/abhranta/brain-tumor-detection-mri?resource=downloa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430000" y="0"/>
            <a:ext cx="6858000" cy="10287000"/>
            <a:chOff x="11430000" y="0"/>
            <a:chExt cx="685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49019" y="9686925"/>
              <a:ext cx="2152649" cy="51434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30000" y="0"/>
              <a:ext cx="6857999" cy="102869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35186" y="1607641"/>
            <a:ext cx="7730490" cy="48545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1037590">
              <a:lnSpc>
                <a:spcPts val="9600"/>
              </a:lnSpc>
              <a:spcBef>
                <a:spcPts val="105"/>
              </a:spcBef>
            </a:pPr>
            <a:r>
              <a:rPr sz="7650" spc="15" dirty="0"/>
              <a:t>Brain </a:t>
            </a:r>
            <a:r>
              <a:rPr sz="7650" spc="20" dirty="0"/>
              <a:t>Tumor </a:t>
            </a:r>
            <a:r>
              <a:rPr sz="7650" spc="25" dirty="0"/>
              <a:t> </a:t>
            </a:r>
            <a:r>
              <a:rPr sz="7650" spc="15" dirty="0"/>
              <a:t>Detection</a:t>
            </a:r>
            <a:r>
              <a:rPr sz="7650" spc="-40" dirty="0"/>
              <a:t> </a:t>
            </a:r>
            <a:r>
              <a:rPr sz="7650" spc="15" dirty="0"/>
              <a:t>with </a:t>
            </a:r>
            <a:r>
              <a:rPr sz="7650" spc="-2110" dirty="0"/>
              <a:t> </a:t>
            </a:r>
            <a:r>
              <a:rPr sz="7650" spc="15" dirty="0"/>
              <a:t>Convolutional</a:t>
            </a:r>
            <a:endParaRPr sz="7650"/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7650" spc="15" dirty="0"/>
              <a:t>Neural</a:t>
            </a:r>
            <a:r>
              <a:rPr sz="7650" spc="-55" dirty="0"/>
              <a:t> </a:t>
            </a:r>
            <a:r>
              <a:rPr sz="7650" spc="20" dirty="0"/>
              <a:t>Networks</a:t>
            </a:r>
            <a:endParaRPr sz="7650"/>
          </a:p>
        </p:txBody>
      </p:sp>
      <p:sp>
        <p:nvSpPr>
          <p:cNvPr id="6" name="object 6"/>
          <p:cNvSpPr txBox="1"/>
          <p:nvPr/>
        </p:nvSpPr>
        <p:spPr>
          <a:xfrm>
            <a:off x="935186" y="6868162"/>
            <a:ext cx="9363710" cy="8636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1000"/>
              </a:lnSpc>
              <a:spcBef>
                <a:spcPts val="90"/>
              </a:spcBef>
            </a:pPr>
            <a:r>
              <a:rPr sz="2100" spc="-10" dirty="0">
                <a:solidFill>
                  <a:srgbClr val="EDEFF5"/>
                </a:solidFill>
                <a:latin typeface="Verdana"/>
                <a:cs typeface="Verdana"/>
              </a:rPr>
              <a:t>This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EDEFF5"/>
                </a:solidFill>
                <a:latin typeface="Verdana"/>
                <a:cs typeface="Verdana"/>
              </a:rPr>
              <a:t>presentation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EDEFF5"/>
                </a:solidFill>
                <a:latin typeface="Verdana"/>
                <a:cs typeface="Verdana"/>
              </a:rPr>
              <a:t>outlines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20" dirty="0">
                <a:solidFill>
                  <a:srgbClr val="EDEFF5"/>
                </a:solidFill>
                <a:latin typeface="Verdana"/>
                <a:cs typeface="Verdana"/>
              </a:rPr>
              <a:t>project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40" dirty="0">
                <a:solidFill>
                  <a:srgbClr val="EDEFF5"/>
                </a:solidFill>
                <a:latin typeface="Verdana"/>
                <a:cs typeface="Verdana"/>
              </a:rPr>
              <a:t>to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5" dirty="0">
                <a:solidFill>
                  <a:srgbClr val="EDEFF5"/>
                </a:solidFill>
                <a:latin typeface="Verdana"/>
                <a:cs typeface="Verdana"/>
              </a:rPr>
              <a:t>develop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5" dirty="0">
                <a:solidFill>
                  <a:srgbClr val="EDEFF5"/>
                </a:solidFill>
                <a:latin typeface="Verdana"/>
                <a:cs typeface="Verdana"/>
              </a:rPr>
              <a:t>convolutional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EDEFF5"/>
                </a:solidFill>
                <a:latin typeface="Verdana"/>
                <a:cs typeface="Verdana"/>
              </a:rPr>
              <a:t>neural </a:t>
            </a:r>
            <a:r>
              <a:rPr sz="2100" spc="-72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45" dirty="0">
                <a:solidFill>
                  <a:srgbClr val="EDEFF5"/>
                </a:solidFill>
                <a:latin typeface="Verdana"/>
                <a:cs typeface="Verdana"/>
              </a:rPr>
              <a:t>network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30" dirty="0">
                <a:solidFill>
                  <a:srgbClr val="EDEFF5"/>
                </a:solidFill>
                <a:latin typeface="Verdana"/>
                <a:cs typeface="Verdana"/>
              </a:rPr>
              <a:t>(CNN)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5" dirty="0">
                <a:solidFill>
                  <a:srgbClr val="EDEFF5"/>
                </a:solidFill>
                <a:latin typeface="Verdana"/>
                <a:cs typeface="Verdana"/>
              </a:rPr>
              <a:t>for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EDEFF5"/>
                </a:solidFill>
                <a:latin typeface="Verdana"/>
                <a:cs typeface="Verdana"/>
              </a:rPr>
              <a:t>accurate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EDEFF5"/>
                </a:solidFill>
                <a:latin typeface="Verdana"/>
                <a:cs typeface="Verdana"/>
              </a:rPr>
              <a:t>brain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65" dirty="0">
                <a:solidFill>
                  <a:srgbClr val="EDEFF5"/>
                </a:solidFill>
                <a:latin typeface="Verdana"/>
                <a:cs typeface="Verdana"/>
              </a:rPr>
              <a:t>tumor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55" dirty="0">
                <a:solidFill>
                  <a:srgbClr val="EDEFF5"/>
                </a:solidFill>
                <a:latin typeface="Verdana"/>
                <a:cs typeface="Verdana"/>
              </a:rPr>
              <a:t>detection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70" dirty="0">
                <a:solidFill>
                  <a:srgbClr val="EDEFF5"/>
                </a:solidFill>
                <a:latin typeface="Verdana"/>
                <a:cs typeface="Verdana"/>
              </a:rPr>
              <a:t>and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EDEFF5"/>
                </a:solidFill>
                <a:latin typeface="Verdana"/>
                <a:cs typeface="Verdana"/>
              </a:rPr>
              <a:t>classification.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932938" y="8299748"/>
            <a:ext cx="6857999" cy="1291379"/>
          </a:xfrm>
          <a:prstGeom prst="rect">
            <a:avLst/>
          </a:prstGeom>
        </p:spPr>
        <p:txBody>
          <a:bodyPr vert="horz" wrap="square" lIns="0" tIns="1282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10"/>
              </a:spcBef>
            </a:pPr>
            <a:r>
              <a:rPr sz="3600" b="1" spc="100" dirty="0">
                <a:solidFill>
                  <a:srgbClr val="EDEFF5"/>
                </a:solidFill>
                <a:latin typeface="Tahoma"/>
                <a:cs typeface="Tahoma"/>
              </a:rPr>
              <a:t>Under</a:t>
            </a:r>
            <a:r>
              <a:rPr sz="3600" b="1" spc="-4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3600" b="1" spc="65" dirty="0">
                <a:solidFill>
                  <a:srgbClr val="EDEFF5"/>
                </a:solidFill>
                <a:latin typeface="Tahoma"/>
                <a:cs typeface="Tahoma"/>
              </a:rPr>
              <a:t>supervision</a:t>
            </a:r>
            <a:r>
              <a:rPr sz="3600" b="1" spc="-4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3600" b="1" spc="-229" dirty="0">
                <a:solidFill>
                  <a:srgbClr val="EDEFF5"/>
                </a:solidFill>
                <a:latin typeface="Tahoma"/>
                <a:cs typeface="Tahoma"/>
              </a:rPr>
              <a:t>:</a:t>
            </a:r>
            <a:endParaRPr sz="360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3200" spc="14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3200" spc="-55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3200" spc="-555" dirty="0">
                <a:solidFill>
                  <a:srgbClr val="EDEFF5"/>
                </a:solidFill>
                <a:latin typeface="Verdana"/>
                <a:cs typeface="Verdana"/>
              </a:rPr>
              <a:t>:</a:t>
            </a:r>
            <a:r>
              <a:rPr lang="en-US" sz="3200" spc="-200" dirty="0">
                <a:solidFill>
                  <a:srgbClr val="EDEFF5"/>
                </a:solidFill>
                <a:latin typeface="Verdana"/>
                <a:cs typeface="Verdana"/>
              </a:rPr>
              <a:t> Samar </a:t>
            </a:r>
            <a:r>
              <a:rPr lang="en-US" sz="3200" spc="-200" dirty="0" err="1">
                <a:solidFill>
                  <a:srgbClr val="EDEFF5"/>
                </a:solidFill>
                <a:latin typeface="Verdana"/>
                <a:cs typeface="Verdana"/>
              </a:rPr>
              <a:t>El_Bedwehy</a:t>
            </a:r>
            <a:endParaRPr sz="32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93185" y="1796042"/>
            <a:ext cx="6491605" cy="9036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Evaluation</a:t>
            </a:r>
            <a:r>
              <a:rPr spc="-45" dirty="0"/>
              <a:t> </a:t>
            </a:r>
            <a:r>
              <a:rPr dirty="0"/>
              <a:t>Metrics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073578" y="3301926"/>
            <a:ext cx="1050925" cy="41020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500" spc="65" dirty="0">
                <a:solidFill>
                  <a:srgbClr val="EDEFF5"/>
                </a:solidFill>
                <a:latin typeface="Verdana"/>
                <a:cs typeface="Verdana"/>
              </a:rPr>
              <a:t>Metric</a:t>
            </a:r>
            <a:endParaRPr sz="2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724481" y="3295880"/>
            <a:ext cx="1593215" cy="3492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100" spc="40" dirty="0">
                <a:solidFill>
                  <a:srgbClr val="EDEFF5"/>
                </a:solidFill>
                <a:latin typeface="Verdana"/>
                <a:cs typeface="Verdana"/>
              </a:rPr>
              <a:t>Description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815411" y="3940819"/>
            <a:ext cx="10020935" cy="1969135"/>
          </a:xfrm>
          <a:custGeom>
            <a:avLst/>
            <a:gdLst/>
            <a:ahLst/>
            <a:cxnLst/>
            <a:rect l="l" t="t" r="r" b="b"/>
            <a:pathLst>
              <a:path w="10020935" h="1969135">
                <a:moveTo>
                  <a:pt x="10020368" y="1968698"/>
                </a:moveTo>
                <a:lnTo>
                  <a:pt x="0" y="1968698"/>
                </a:lnTo>
                <a:lnTo>
                  <a:pt x="0" y="0"/>
                </a:lnTo>
                <a:lnTo>
                  <a:pt x="10020368" y="0"/>
                </a:lnTo>
                <a:lnTo>
                  <a:pt x="10020368" y="1968698"/>
                </a:lnTo>
                <a:close/>
              </a:path>
            </a:pathLst>
          </a:custGeom>
          <a:solidFill>
            <a:srgbClr val="000000">
              <a:alpha val="3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086278" y="4079106"/>
            <a:ext cx="1491615" cy="41020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25"/>
              </a:spcBef>
            </a:pPr>
            <a:r>
              <a:rPr sz="2500" spc="9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spc="110" dirty="0">
                <a:solidFill>
                  <a:srgbClr val="EDEFF5"/>
                </a:solidFill>
                <a:latin typeface="Verdana"/>
                <a:cs typeface="Verdana"/>
              </a:rPr>
              <a:t>ccu</a:t>
            </a:r>
            <a:r>
              <a:rPr sz="2500" spc="-6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5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spc="11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500" spc="-114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endParaRPr sz="25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737181" y="4073060"/>
            <a:ext cx="3691254" cy="15411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25"/>
              </a:spcBef>
              <a:tabLst>
                <a:tab pos="2631440" algn="l"/>
              </a:tabLst>
            </a:pPr>
            <a:r>
              <a:rPr sz="2100" spc="-8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00" spc="-1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-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00" spc="-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00" spc="145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8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95" dirty="0">
                <a:solidFill>
                  <a:srgbClr val="EDEFF5"/>
                </a:solidFill>
                <a:latin typeface="Verdana"/>
                <a:cs typeface="Verdana"/>
              </a:rPr>
              <a:t>ccu</a:t>
            </a:r>
            <a:r>
              <a:rPr sz="21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00" spc="-1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95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100" spc="-100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r>
              <a:rPr sz="2100" spc="-505" dirty="0">
                <a:solidFill>
                  <a:srgbClr val="EDEFF5"/>
                </a:solidFill>
                <a:latin typeface="Verdana"/>
                <a:cs typeface="Verdana"/>
              </a:rPr>
              <a:t>:</a:t>
            </a:r>
            <a:r>
              <a:rPr sz="2100" dirty="0">
                <a:solidFill>
                  <a:srgbClr val="EDEFF5"/>
                </a:solidFill>
                <a:latin typeface="Verdana"/>
                <a:cs typeface="Verdana"/>
              </a:rPr>
              <a:t>	</a:t>
            </a:r>
            <a:r>
              <a:rPr sz="2100" spc="-570" dirty="0">
                <a:solidFill>
                  <a:srgbClr val="EDEFF5"/>
                </a:solidFill>
                <a:latin typeface="Verdana"/>
                <a:cs typeface="Verdana"/>
              </a:rPr>
              <a:t>1</a:t>
            </a:r>
            <a:r>
              <a:rPr sz="2100" spc="-315" dirty="0">
                <a:solidFill>
                  <a:srgbClr val="EDEFF5"/>
                </a:solidFill>
                <a:latin typeface="Verdana"/>
                <a:cs typeface="Verdana"/>
              </a:rPr>
              <a:t>.</a:t>
            </a:r>
            <a:r>
              <a:rPr sz="2100" spc="65" dirty="0">
                <a:solidFill>
                  <a:srgbClr val="EDEFF5"/>
                </a:solidFill>
                <a:latin typeface="Verdana"/>
                <a:cs typeface="Verdana"/>
              </a:rPr>
              <a:t>0</a:t>
            </a:r>
            <a:r>
              <a:rPr sz="2100" spc="70" dirty="0">
                <a:solidFill>
                  <a:srgbClr val="EDEFF5"/>
                </a:solidFill>
                <a:latin typeface="Verdana"/>
                <a:cs typeface="Verdana"/>
              </a:rPr>
              <a:t>0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500" dirty="0">
                <a:solidFill>
                  <a:srgbClr val="EDEFF5"/>
                </a:solidFill>
                <a:latin typeface="Verdana"/>
                <a:cs typeface="Verdana"/>
              </a:rPr>
              <a:t>%</a:t>
            </a:r>
            <a:endParaRPr sz="2100" dirty="0">
              <a:latin typeface="Verdana"/>
              <a:cs typeface="Verdana"/>
            </a:endParaRPr>
          </a:p>
          <a:p>
            <a:pPr marR="5080">
              <a:lnSpc>
                <a:spcPts val="4690"/>
              </a:lnSpc>
              <a:spcBef>
                <a:spcPts val="315"/>
              </a:spcBef>
            </a:pPr>
            <a:r>
              <a:rPr sz="2100" spc="-8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00" spc="2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8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95" dirty="0">
                <a:solidFill>
                  <a:srgbClr val="EDEFF5"/>
                </a:solidFill>
                <a:latin typeface="Verdana"/>
                <a:cs typeface="Verdana"/>
              </a:rPr>
              <a:t>ccu</a:t>
            </a:r>
            <a:r>
              <a:rPr sz="21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00" spc="-1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95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100" spc="-100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r>
              <a:rPr sz="2100" spc="-505" dirty="0">
                <a:solidFill>
                  <a:srgbClr val="EDEFF5"/>
                </a:solidFill>
                <a:latin typeface="Verdana"/>
                <a:cs typeface="Verdana"/>
              </a:rPr>
              <a:t>: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50" dirty="0">
                <a:solidFill>
                  <a:srgbClr val="EDEFF5"/>
                </a:solidFill>
                <a:latin typeface="Verdana"/>
                <a:cs typeface="Verdana"/>
              </a:rPr>
              <a:t>9</a:t>
            </a:r>
            <a:r>
              <a:rPr sz="2100" spc="20" dirty="0">
                <a:solidFill>
                  <a:srgbClr val="EDEFF5"/>
                </a:solidFill>
                <a:latin typeface="Verdana"/>
                <a:cs typeface="Verdana"/>
              </a:rPr>
              <a:t>8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275" dirty="0">
                <a:solidFill>
                  <a:srgbClr val="EDEFF5"/>
                </a:solidFill>
                <a:latin typeface="Verdana"/>
                <a:cs typeface="Verdana"/>
              </a:rPr>
              <a:t>%  </a:t>
            </a:r>
            <a:r>
              <a:rPr sz="2100" spc="40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100" spc="-1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-5" dirty="0">
                <a:solidFill>
                  <a:srgbClr val="EDEFF5"/>
                </a:solidFill>
                <a:latin typeface="Verdana"/>
                <a:cs typeface="Verdana"/>
              </a:rPr>
              <a:t>li</a:t>
            </a:r>
            <a:r>
              <a:rPr sz="2100" spc="12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100" spc="-1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00" spc="-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00" spc="5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00" spc="10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8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95" dirty="0">
                <a:solidFill>
                  <a:srgbClr val="EDEFF5"/>
                </a:solidFill>
                <a:latin typeface="Verdana"/>
                <a:cs typeface="Verdana"/>
              </a:rPr>
              <a:t>ccu</a:t>
            </a:r>
            <a:r>
              <a:rPr sz="21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00" spc="-1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95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100" spc="-100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r>
              <a:rPr sz="2100" spc="-505" dirty="0">
                <a:solidFill>
                  <a:srgbClr val="EDEFF5"/>
                </a:solidFill>
                <a:latin typeface="Verdana"/>
                <a:cs typeface="Verdana"/>
              </a:rPr>
              <a:t>: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50" dirty="0">
                <a:solidFill>
                  <a:srgbClr val="EDEFF5"/>
                </a:solidFill>
                <a:latin typeface="Verdana"/>
                <a:cs typeface="Verdana"/>
              </a:rPr>
              <a:t>9</a:t>
            </a:r>
            <a:r>
              <a:rPr sz="2100" spc="20" dirty="0">
                <a:solidFill>
                  <a:srgbClr val="EDEFF5"/>
                </a:solidFill>
                <a:latin typeface="Verdana"/>
                <a:cs typeface="Verdana"/>
              </a:rPr>
              <a:t>8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500" dirty="0">
                <a:solidFill>
                  <a:srgbClr val="EDEFF5"/>
                </a:solidFill>
                <a:latin typeface="Verdana"/>
                <a:cs typeface="Verdana"/>
              </a:rPr>
              <a:t>%</a:t>
            </a:r>
            <a:endParaRPr sz="2100" dirty="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73578" y="6047804"/>
            <a:ext cx="2739390" cy="41020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500" spc="11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5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spc="-30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500" spc="110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500" spc="-7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50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spc="12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spc="240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5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spc="-6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50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spc="-135" dirty="0">
                <a:solidFill>
                  <a:srgbClr val="EDEFF5"/>
                </a:solidFill>
                <a:latin typeface="Verdana"/>
                <a:cs typeface="Verdana"/>
              </a:rPr>
              <a:t>x</a:t>
            </a:r>
            <a:endParaRPr sz="25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724481" y="5936984"/>
            <a:ext cx="5435600" cy="22161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33700"/>
              </a:lnSpc>
              <a:spcBef>
                <a:spcPts val="95"/>
              </a:spcBef>
            </a:pPr>
            <a:r>
              <a:rPr sz="2150" spc="-254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100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150" spc="-45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5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13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15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-150" dirty="0">
                <a:solidFill>
                  <a:srgbClr val="EDEFF5"/>
                </a:solidFill>
                <a:latin typeface="Verdana"/>
                <a:cs typeface="Verdana"/>
              </a:rPr>
              <a:t>j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10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-320" dirty="0">
                <a:solidFill>
                  <a:srgbClr val="EDEFF5"/>
                </a:solidFill>
                <a:latin typeface="Verdana"/>
                <a:cs typeface="Verdana"/>
              </a:rPr>
              <a:t>,</a:t>
            </a:r>
            <a:r>
              <a:rPr sz="215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-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10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50" spc="-25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150" spc="100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21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-110" dirty="0">
                <a:solidFill>
                  <a:srgbClr val="EDEFF5"/>
                </a:solidFill>
                <a:latin typeface="Verdana"/>
                <a:cs typeface="Verdana"/>
              </a:rPr>
              <a:t>x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150" spc="13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150" spc="-45" dirty="0">
                <a:solidFill>
                  <a:srgbClr val="EDEFF5"/>
                </a:solidFill>
                <a:latin typeface="Verdana"/>
                <a:cs typeface="Verdana"/>
              </a:rPr>
              <a:t>s  </a:t>
            </a:r>
            <a:r>
              <a:rPr sz="2150" spc="5" dirty="0">
                <a:solidFill>
                  <a:srgbClr val="EDEFF5"/>
                </a:solidFill>
                <a:latin typeface="Verdana"/>
                <a:cs typeface="Verdana"/>
              </a:rPr>
              <a:t>evaluate 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the </a:t>
            </a:r>
            <a:r>
              <a:rPr sz="2150" spc="35" dirty="0">
                <a:solidFill>
                  <a:srgbClr val="EDEFF5"/>
                </a:solidFill>
                <a:latin typeface="Verdana"/>
                <a:cs typeface="Verdana"/>
              </a:rPr>
              <a:t>brain </a:t>
            </a:r>
            <a:r>
              <a:rPr sz="2150" spc="70" dirty="0">
                <a:solidFill>
                  <a:srgbClr val="EDEFF5"/>
                </a:solidFill>
                <a:latin typeface="Verdana"/>
                <a:cs typeface="Verdana"/>
              </a:rPr>
              <a:t>tumor 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detection </a:t>
            </a:r>
            <a:r>
              <a:rPr sz="2150" spc="6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21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13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150" spc="-145" dirty="0">
                <a:solidFill>
                  <a:srgbClr val="EDEFF5"/>
                </a:solidFill>
                <a:latin typeface="Verdana"/>
                <a:cs typeface="Verdana"/>
              </a:rPr>
              <a:t>'</a:t>
            </a:r>
            <a:r>
              <a:rPr sz="2150" spc="-5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13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50" spc="-25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50" spc="21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50" spc="10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15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130" dirty="0">
                <a:solidFill>
                  <a:srgbClr val="EDEFF5"/>
                </a:solidFill>
                <a:latin typeface="Verdana"/>
                <a:cs typeface="Verdana"/>
              </a:rPr>
              <a:t>b</a:t>
            </a:r>
            <a:r>
              <a:rPr sz="2150" spc="-95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150" dirty="0">
                <a:solidFill>
                  <a:srgbClr val="EDEFF5"/>
                </a:solidFill>
                <a:latin typeface="Verdana"/>
                <a:cs typeface="Verdana"/>
              </a:rPr>
              <a:t>w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50" spc="155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150" spc="25" dirty="0">
                <a:solidFill>
                  <a:srgbClr val="EDEFF5"/>
                </a:solidFill>
                <a:latin typeface="Verdana"/>
                <a:cs typeface="Verdana"/>
              </a:rPr>
              <a:t>e  </a:t>
            </a:r>
            <a:r>
              <a:rPr sz="2150" spc="10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100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-5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-20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15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50" spc="100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15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13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-100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-320" dirty="0">
                <a:solidFill>
                  <a:srgbClr val="EDEFF5"/>
                </a:solidFill>
                <a:latin typeface="Verdana"/>
                <a:cs typeface="Verdana"/>
              </a:rPr>
              <a:t>,</a:t>
            </a:r>
            <a:r>
              <a:rPr sz="215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150" spc="100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15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15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-100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-315" dirty="0">
                <a:solidFill>
                  <a:srgbClr val="EDEFF5"/>
                </a:solidFill>
                <a:latin typeface="Verdana"/>
                <a:cs typeface="Verdana"/>
              </a:rPr>
              <a:t>,  </a:t>
            </a:r>
            <a:r>
              <a:rPr sz="2150" spc="-25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al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13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150" spc="55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-100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-320" dirty="0">
                <a:solidFill>
                  <a:srgbClr val="EDEFF5"/>
                </a:solidFill>
                <a:latin typeface="Verdana"/>
                <a:cs typeface="Verdana"/>
              </a:rPr>
              <a:t>,</a:t>
            </a:r>
            <a:r>
              <a:rPr sz="215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50" spc="13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-25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al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50" spc="11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15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15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150" spc="-100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15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15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150" spc="-320" dirty="0">
                <a:solidFill>
                  <a:srgbClr val="EDEFF5"/>
                </a:solidFill>
                <a:latin typeface="Verdana"/>
                <a:cs typeface="Verdana"/>
              </a:rPr>
              <a:t>.</a:t>
            </a:r>
            <a:endParaRPr sz="21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43129" y="1858995"/>
            <a:ext cx="6002020" cy="9036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Confusion</a:t>
            </a:r>
            <a:r>
              <a:rPr spc="-45" dirty="0"/>
              <a:t> </a:t>
            </a:r>
            <a:r>
              <a:rPr dirty="0"/>
              <a:t>Matrix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24400" y="2933700"/>
            <a:ext cx="89916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56789" y="3682382"/>
            <a:ext cx="12387453" cy="500935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05601" y="2299080"/>
            <a:ext cx="7010400" cy="89896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US" dirty="0"/>
              <a:t>Deployment </a:t>
            </a:r>
            <a:endParaRPr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6743E06-B059-4338-17A2-C79A042069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148" y="3682382"/>
            <a:ext cx="12917703" cy="500935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A0AADBA9-2F1C-6A72-20AD-E9F0715F1D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3600" y="1104900"/>
            <a:ext cx="14097000" cy="800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12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381000" y="-3721125"/>
            <a:ext cx="18669000" cy="2540025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82B3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7213734" y="1575810"/>
            <a:ext cx="11074400" cy="7135495"/>
            <a:chOff x="7213734" y="1575810"/>
            <a:chExt cx="11074400" cy="7135495"/>
          </a:xfrm>
        </p:grpSpPr>
        <p:sp>
          <p:nvSpPr>
            <p:cNvPr id="4" name="object 4"/>
            <p:cNvSpPr/>
            <p:nvPr/>
          </p:nvSpPr>
          <p:spPr>
            <a:xfrm>
              <a:off x="7213734" y="1575810"/>
              <a:ext cx="11074400" cy="7135495"/>
            </a:xfrm>
            <a:custGeom>
              <a:avLst/>
              <a:gdLst/>
              <a:ahLst/>
              <a:cxnLst/>
              <a:rect l="l" t="t" r="r" b="b"/>
              <a:pathLst>
                <a:path w="11074400" h="7135495">
                  <a:moveTo>
                    <a:pt x="0" y="0"/>
                  </a:moveTo>
                  <a:lnTo>
                    <a:pt x="11074265" y="0"/>
                  </a:lnTo>
                  <a:lnTo>
                    <a:pt x="11074265" y="7135379"/>
                  </a:lnTo>
                  <a:lnTo>
                    <a:pt x="0" y="71353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06706" y="1913854"/>
              <a:ext cx="5010149" cy="64579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31100" y="1913854"/>
              <a:ext cx="5010149" cy="6457949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371599" y="2396453"/>
            <a:ext cx="4963160" cy="22942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8930"/>
              </a:lnSpc>
              <a:spcBef>
                <a:spcPts val="100"/>
              </a:spcBef>
            </a:pPr>
            <a:r>
              <a:rPr sz="7950" dirty="0"/>
              <a:t>Future</a:t>
            </a:r>
            <a:endParaRPr sz="7950"/>
          </a:p>
          <a:p>
            <a:pPr marL="12700">
              <a:lnSpc>
                <a:spcPts val="8930"/>
              </a:lnSpc>
            </a:pPr>
            <a:r>
              <a:rPr sz="7950" dirty="0"/>
              <a:t>Directions</a:t>
            </a:r>
            <a:endParaRPr sz="7950"/>
          </a:p>
        </p:txBody>
      </p:sp>
      <p:sp>
        <p:nvSpPr>
          <p:cNvPr id="8" name="object 8"/>
          <p:cNvSpPr/>
          <p:nvPr/>
        </p:nvSpPr>
        <p:spPr>
          <a:xfrm>
            <a:off x="1384299" y="5532877"/>
            <a:ext cx="4612005" cy="0"/>
          </a:xfrm>
          <a:custGeom>
            <a:avLst/>
            <a:gdLst/>
            <a:ahLst/>
            <a:cxnLst/>
            <a:rect l="l" t="t" r="r" b="b"/>
            <a:pathLst>
              <a:path w="4612005">
                <a:moveTo>
                  <a:pt x="0" y="0"/>
                </a:moveTo>
                <a:lnTo>
                  <a:pt x="4611968" y="0"/>
                </a:lnTo>
              </a:path>
            </a:pathLst>
          </a:custGeom>
          <a:ln w="380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371599" y="6565875"/>
            <a:ext cx="27698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solidFill>
                  <a:srgbClr val="9998FF"/>
                </a:solidFill>
                <a:latin typeface="Arial MT"/>
                <a:cs typeface="Arial MT"/>
              </a:rPr>
              <a:t>segmentation</a:t>
            </a:r>
            <a:endParaRPr sz="3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248157" y="3944281"/>
            <a:ext cx="7792084" cy="18491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950" dirty="0"/>
              <a:t>Thank</a:t>
            </a:r>
            <a:r>
              <a:rPr sz="11950" spc="-75" dirty="0"/>
              <a:t> </a:t>
            </a:r>
            <a:r>
              <a:rPr sz="11950" spc="5" dirty="0"/>
              <a:t>You</a:t>
            </a:r>
            <a:endParaRPr sz="11950"/>
          </a:p>
        </p:txBody>
      </p:sp>
      <p:sp>
        <p:nvSpPr>
          <p:cNvPr id="4" name="object 4"/>
          <p:cNvSpPr/>
          <p:nvPr/>
        </p:nvSpPr>
        <p:spPr>
          <a:xfrm>
            <a:off x="4164167" y="0"/>
            <a:ext cx="9525" cy="10287000"/>
          </a:xfrm>
          <a:custGeom>
            <a:avLst/>
            <a:gdLst/>
            <a:ahLst/>
            <a:cxnLst/>
            <a:rect l="l" t="t" r="r" b="b"/>
            <a:pathLst>
              <a:path w="9525" h="10287000">
                <a:moveTo>
                  <a:pt x="95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9524" y="0"/>
                </a:lnTo>
                <a:lnTo>
                  <a:pt x="9524" y="10286999"/>
                </a:lnTo>
                <a:close/>
              </a:path>
            </a:pathLst>
          </a:custGeom>
          <a:solidFill>
            <a:srgbClr val="3D414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022196" y="0"/>
            <a:ext cx="9525" cy="10287000"/>
          </a:xfrm>
          <a:custGeom>
            <a:avLst/>
            <a:gdLst/>
            <a:ahLst/>
            <a:cxnLst/>
            <a:rect l="l" t="t" r="r" b="b"/>
            <a:pathLst>
              <a:path w="9525" h="10287000">
                <a:moveTo>
                  <a:pt x="95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9524" y="0"/>
                </a:lnTo>
                <a:lnTo>
                  <a:pt x="9524" y="10286999"/>
                </a:lnTo>
                <a:close/>
              </a:path>
            </a:pathLst>
          </a:custGeom>
          <a:solidFill>
            <a:srgbClr val="3D4148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5186" y="2193244"/>
            <a:ext cx="3282950" cy="873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550" dirty="0"/>
              <a:t>Made</a:t>
            </a:r>
            <a:r>
              <a:rPr sz="5550" spc="-35" dirty="0"/>
              <a:t> </a:t>
            </a:r>
            <a:r>
              <a:rPr sz="5550" dirty="0"/>
              <a:t>by</a:t>
            </a:r>
            <a:r>
              <a:rPr sz="5550" spc="-35" dirty="0"/>
              <a:t> </a:t>
            </a:r>
            <a:r>
              <a:rPr sz="5550" dirty="0"/>
              <a:t>:</a:t>
            </a:r>
            <a:endParaRPr sz="555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13147" y="3838376"/>
            <a:ext cx="104775" cy="10477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872505" y="3644701"/>
            <a:ext cx="5422265" cy="354500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600" spc="100" dirty="0">
                <a:solidFill>
                  <a:srgbClr val="EDEFF5"/>
                </a:solidFill>
                <a:latin typeface="Verdana"/>
                <a:cs typeface="Verdana"/>
              </a:rPr>
              <a:t>Aml EL Banna </a:t>
            </a:r>
            <a:endParaRPr lang="en-US" sz="2600" dirty="0">
              <a:latin typeface="Verdana"/>
              <a:cs typeface="Verdana"/>
            </a:endParaRPr>
          </a:p>
          <a:p>
            <a:pPr marL="12700" marR="5080">
              <a:lnSpc>
                <a:spcPct val="160600"/>
              </a:lnSpc>
            </a:pPr>
            <a:r>
              <a:rPr lang="en-US" sz="2600" spc="-165" dirty="0">
                <a:solidFill>
                  <a:srgbClr val="EDEFF5"/>
                </a:solidFill>
                <a:latin typeface="Verdana"/>
                <a:cs typeface="Verdana"/>
              </a:rPr>
              <a:t>Leila Hamada </a:t>
            </a:r>
          </a:p>
          <a:p>
            <a:pPr marL="12700" marR="5080">
              <a:lnSpc>
                <a:spcPct val="160600"/>
              </a:lnSpc>
            </a:pPr>
            <a:r>
              <a:rPr lang="en-US" sz="2600" spc="145" dirty="0">
                <a:solidFill>
                  <a:srgbClr val="EDEFF5"/>
                </a:solidFill>
                <a:latin typeface="Verdana"/>
                <a:cs typeface="Verdana"/>
              </a:rPr>
              <a:t>Mostafa Hesham</a:t>
            </a:r>
            <a:endParaRPr sz="2600" dirty="0">
              <a:latin typeface="Verdana"/>
              <a:cs typeface="Verdana"/>
            </a:endParaRPr>
          </a:p>
          <a:p>
            <a:pPr marL="12700" marR="721360">
              <a:lnSpc>
                <a:spcPct val="160600"/>
              </a:lnSpc>
            </a:pPr>
            <a:r>
              <a:rPr lang="en-US" sz="2600" spc="100" dirty="0">
                <a:solidFill>
                  <a:srgbClr val="EDEFF5"/>
                </a:solidFill>
                <a:latin typeface="Verdana"/>
                <a:cs typeface="Verdana"/>
              </a:rPr>
              <a:t>Mahmoud Samy </a:t>
            </a:r>
            <a:endParaRPr lang="en-US" sz="2600" spc="90" dirty="0">
              <a:solidFill>
                <a:srgbClr val="EDEFF5"/>
              </a:solidFill>
              <a:latin typeface="Verdana"/>
              <a:cs typeface="Verdana"/>
            </a:endParaRPr>
          </a:p>
          <a:p>
            <a:pPr marL="12700" marR="721360">
              <a:lnSpc>
                <a:spcPct val="160600"/>
              </a:lnSpc>
            </a:pPr>
            <a:r>
              <a:rPr lang="en-US" sz="2600" spc="110" dirty="0">
                <a:solidFill>
                  <a:srgbClr val="EDEFF5"/>
                </a:solidFill>
                <a:latin typeface="Verdana"/>
                <a:cs typeface="Verdana"/>
              </a:rPr>
              <a:t>Ziad Abdel Fattah</a:t>
            </a:r>
            <a:endParaRPr lang="ar-AE" sz="2600" spc="110" dirty="0">
              <a:solidFill>
                <a:srgbClr val="EDEFF5"/>
              </a:solidFill>
              <a:latin typeface="Verdana"/>
              <a:cs typeface="Verdana"/>
            </a:endParaRPr>
          </a:p>
          <a:p>
            <a:pPr marL="12700" marR="721360">
              <a:lnSpc>
                <a:spcPct val="160600"/>
              </a:lnSpc>
            </a:pPr>
            <a:r>
              <a:rPr lang="en-US" sz="2600" spc="110" dirty="0">
                <a:solidFill>
                  <a:srgbClr val="EDEFF5"/>
                </a:solidFill>
                <a:latin typeface="Verdana"/>
                <a:cs typeface="Verdana"/>
              </a:rPr>
              <a:t>Mazen Fayed </a:t>
            </a:r>
            <a:endParaRPr sz="2600" dirty="0">
              <a:latin typeface="Verdana"/>
              <a:cs typeface="Verdan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13147" y="4474766"/>
            <a:ext cx="104775" cy="1047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13147" y="5111155"/>
            <a:ext cx="104775" cy="10477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13147" y="5747543"/>
            <a:ext cx="104775" cy="1047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13147" y="6383932"/>
            <a:ext cx="104775" cy="1047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13147" y="7020321"/>
            <a:ext cx="104775" cy="1047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5186" y="2572458"/>
            <a:ext cx="2615565" cy="873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550" dirty="0"/>
              <a:t>Agenda</a:t>
            </a:r>
            <a:endParaRPr sz="555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4192023"/>
            <a:ext cx="95250" cy="952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718915" y="3853211"/>
            <a:ext cx="5157470" cy="36808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223770">
              <a:lnSpc>
                <a:spcPct val="150600"/>
              </a:lnSpc>
              <a:spcBef>
                <a:spcPts val="95"/>
              </a:spcBef>
            </a:pPr>
            <a:r>
              <a:rPr sz="2300" spc="28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-155" dirty="0">
                <a:solidFill>
                  <a:srgbClr val="EDEFF5"/>
                </a:solidFill>
                <a:latin typeface="Verdana"/>
                <a:cs typeface="Verdana"/>
              </a:rPr>
              <a:t>j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11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-105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-105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100" dirty="0">
                <a:solidFill>
                  <a:srgbClr val="EDEFF5"/>
                </a:solidFill>
                <a:latin typeface="Verdana"/>
                <a:cs typeface="Verdana"/>
              </a:rPr>
              <a:t>w  </a:t>
            </a:r>
            <a:r>
              <a:rPr sz="2300" spc="28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b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t  </a:t>
            </a:r>
            <a:r>
              <a:rPr sz="2300" spc="75" dirty="0">
                <a:solidFill>
                  <a:srgbClr val="EDEFF5"/>
                </a:solidFill>
                <a:latin typeface="Verdana"/>
                <a:cs typeface="Verdana"/>
              </a:rPr>
              <a:t>Methodology</a:t>
            </a:r>
            <a:endParaRPr sz="2300" dirty="0">
              <a:latin typeface="Verdana"/>
              <a:cs typeface="Verdana"/>
            </a:endParaRPr>
          </a:p>
          <a:p>
            <a:pPr marL="12700" marR="5080">
              <a:lnSpc>
                <a:spcPct val="150600"/>
              </a:lnSpc>
            </a:pPr>
            <a:r>
              <a:rPr sz="2300" spc="14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65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ll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11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28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11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65" dirty="0">
                <a:solidFill>
                  <a:srgbClr val="EDEFF5"/>
                </a:solidFill>
                <a:latin typeface="Verdana"/>
                <a:cs typeface="Verdana"/>
              </a:rPr>
              <a:t>ss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110" dirty="0">
                <a:solidFill>
                  <a:srgbClr val="EDEFF5"/>
                </a:solidFill>
                <a:latin typeface="Verdana"/>
                <a:cs typeface="Verdana"/>
              </a:rPr>
              <a:t>g  </a:t>
            </a:r>
            <a:r>
              <a:rPr sz="2300" spc="280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14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105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30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endParaRPr sz="2300" dirty="0">
              <a:latin typeface="Verdana"/>
              <a:cs typeface="Verdana"/>
            </a:endParaRPr>
          </a:p>
          <a:p>
            <a:pPr marL="12700" marR="2622550">
              <a:lnSpc>
                <a:spcPct val="150600"/>
              </a:lnSpc>
            </a:pPr>
            <a:r>
              <a:rPr sz="2300" spc="65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-25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300" spc="105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3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280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-90" dirty="0">
                <a:solidFill>
                  <a:srgbClr val="EDEFF5"/>
                </a:solidFill>
                <a:latin typeface="Verdana"/>
                <a:cs typeface="Verdana"/>
              </a:rPr>
              <a:t>x  </a:t>
            </a:r>
            <a:endParaRPr lang="en-US" sz="2300" spc="25" dirty="0">
              <a:solidFill>
                <a:srgbClr val="EDEFF5"/>
              </a:solidFill>
              <a:latin typeface="Verdana"/>
              <a:cs typeface="Verdana"/>
            </a:endParaRPr>
          </a:p>
          <a:p>
            <a:pPr marL="12700" marR="2622550">
              <a:lnSpc>
                <a:spcPct val="150600"/>
              </a:lnSpc>
            </a:pPr>
            <a:r>
              <a:rPr lang="en-US" sz="2300" spc="25" dirty="0">
                <a:solidFill>
                  <a:srgbClr val="EDEFF5"/>
                </a:solidFill>
                <a:latin typeface="Verdana"/>
                <a:cs typeface="Verdana"/>
              </a:rPr>
              <a:t>Deployment </a:t>
            </a:r>
            <a:endParaRPr sz="2300" dirty="0">
              <a:latin typeface="Verdana"/>
              <a:cs typeface="Verdan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4720064"/>
            <a:ext cx="95250" cy="9524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5248106"/>
            <a:ext cx="95250" cy="952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5776149"/>
            <a:ext cx="95250" cy="9524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6304191"/>
            <a:ext cx="95250" cy="952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6832232"/>
            <a:ext cx="95250" cy="952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7360275"/>
            <a:ext cx="95250" cy="952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35186" y="3347128"/>
            <a:ext cx="5842000" cy="9036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750" b="1" dirty="0">
                <a:solidFill>
                  <a:srgbClr val="9998FF"/>
                </a:solidFill>
                <a:latin typeface="Arial"/>
                <a:cs typeface="Arial"/>
              </a:rPr>
              <a:t>Project</a:t>
            </a:r>
            <a:r>
              <a:rPr sz="5750" b="1" spc="-60" dirty="0">
                <a:solidFill>
                  <a:srgbClr val="9998FF"/>
                </a:solidFill>
                <a:latin typeface="Arial"/>
                <a:cs typeface="Arial"/>
              </a:rPr>
              <a:t> </a:t>
            </a:r>
            <a:r>
              <a:rPr sz="5750" b="1" dirty="0">
                <a:solidFill>
                  <a:srgbClr val="9998FF"/>
                </a:solidFill>
                <a:latin typeface="Arial"/>
                <a:cs typeface="Arial"/>
              </a:rPr>
              <a:t>overview</a:t>
            </a:r>
            <a:endParaRPr sz="575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3200"/>
              </a:lnSpc>
              <a:spcBef>
                <a:spcPts val="90"/>
              </a:spcBef>
            </a:pPr>
            <a:r>
              <a:rPr spc="20" dirty="0"/>
              <a:t>The</a:t>
            </a:r>
            <a:r>
              <a:rPr spc="-195" dirty="0"/>
              <a:t> </a:t>
            </a:r>
            <a:r>
              <a:rPr spc="25" dirty="0"/>
              <a:t>project</a:t>
            </a:r>
            <a:r>
              <a:rPr spc="-190" dirty="0"/>
              <a:t> </a:t>
            </a:r>
            <a:r>
              <a:rPr spc="35" dirty="0"/>
              <a:t>aims</a:t>
            </a:r>
            <a:r>
              <a:rPr spc="-195" dirty="0"/>
              <a:t> </a:t>
            </a:r>
            <a:r>
              <a:rPr spc="45" dirty="0"/>
              <a:t>to</a:t>
            </a:r>
            <a:r>
              <a:rPr spc="-190" dirty="0"/>
              <a:t> </a:t>
            </a:r>
            <a:r>
              <a:rPr spc="65" dirty="0"/>
              <a:t>detect</a:t>
            </a:r>
            <a:r>
              <a:rPr spc="-195" dirty="0"/>
              <a:t> </a:t>
            </a:r>
            <a:r>
              <a:rPr spc="35" dirty="0"/>
              <a:t>brain</a:t>
            </a:r>
            <a:r>
              <a:rPr spc="-190" dirty="0"/>
              <a:t> </a:t>
            </a:r>
            <a:r>
              <a:rPr spc="50" dirty="0"/>
              <a:t>tumors</a:t>
            </a:r>
            <a:r>
              <a:rPr spc="-195" dirty="0"/>
              <a:t> </a:t>
            </a:r>
            <a:r>
              <a:rPr spc="55" dirty="0"/>
              <a:t>in</a:t>
            </a:r>
            <a:r>
              <a:rPr spc="-190" dirty="0"/>
              <a:t> </a:t>
            </a:r>
            <a:r>
              <a:rPr spc="5" dirty="0"/>
              <a:t>grayscale</a:t>
            </a:r>
            <a:r>
              <a:rPr spc="-195" dirty="0"/>
              <a:t> </a:t>
            </a:r>
            <a:r>
              <a:rPr spc="30" dirty="0"/>
              <a:t>MRI</a:t>
            </a:r>
            <a:r>
              <a:rPr spc="-190" dirty="0"/>
              <a:t> </a:t>
            </a:r>
            <a:r>
              <a:rPr dirty="0"/>
              <a:t>images,</a:t>
            </a:r>
            <a:r>
              <a:rPr spc="-190" dirty="0"/>
              <a:t> </a:t>
            </a:r>
            <a:r>
              <a:rPr spc="75" dirty="0"/>
              <a:t>with</a:t>
            </a:r>
            <a:r>
              <a:rPr spc="-195" dirty="0"/>
              <a:t> </a:t>
            </a:r>
            <a:r>
              <a:rPr spc="60" dirty="0"/>
              <a:t>the</a:t>
            </a:r>
            <a:r>
              <a:rPr spc="-190" dirty="0"/>
              <a:t> </a:t>
            </a:r>
            <a:r>
              <a:rPr spc="15" dirty="0"/>
              <a:t>objective</a:t>
            </a:r>
            <a:r>
              <a:rPr spc="-195" dirty="0"/>
              <a:t> </a:t>
            </a:r>
            <a:r>
              <a:rPr spc="20" dirty="0"/>
              <a:t>of</a:t>
            </a:r>
            <a:r>
              <a:rPr spc="-190" dirty="0"/>
              <a:t> </a:t>
            </a:r>
            <a:r>
              <a:rPr spc="20" dirty="0"/>
              <a:t>accurately</a:t>
            </a:r>
            <a:r>
              <a:rPr spc="-195" dirty="0"/>
              <a:t> </a:t>
            </a:r>
            <a:r>
              <a:rPr spc="40" dirty="0"/>
              <a:t>identifying </a:t>
            </a:r>
            <a:r>
              <a:rPr spc="45" dirty="0"/>
              <a:t> </a:t>
            </a:r>
            <a:r>
              <a:rPr spc="60" dirty="0"/>
              <a:t>the</a:t>
            </a:r>
            <a:r>
              <a:rPr spc="-195" dirty="0"/>
              <a:t> </a:t>
            </a:r>
            <a:r>
              <a:rPr spc="45" dirty="0"/>
              <a:t>presence</a:t>
            </a:r>
            <a:r>
              <a:rPr spc="-195" dirty="0"/>
              <a:t> </a:t>
            </a:r>
            <a:r>
              <a:rPr spc="20" dirty="0"/>
              <a:t>of</a:t>
            </a:r>
            <a:r>
              <a:rPr spc="-195" dirty="0"/>
              <a:t> </a:t>
            </a:r>
            <a:r>
              <a:rPr spc="-10" dirty="0"/>
              <a:t>a</a:t>
            </a:r>
            <a:r>
              <a:rPr spc="-195" dirty="0"/>
              <a:t> </a:t>
            </a:r>
            <a:r>
              <a:rPr spc="5" dirty="0"/>
              <a:t>tumor.</a:t>
            </a:r>
            <a:r>
              <a:rPr spc="-190" dirty="0"/>
              <a:t> </a:t>
            </a:r>
            <a:r>
              <a:rPr spc="90" dirty="0"/>
              <a:t>Deep</a:t>
            </a:r>
            <a:r>
              <a:rPr spc="-195" dirty="0"/>
              <a:t> </a:t>
            </a:r>
            <a:r>
              <a:rPr dirty="0"/>
              <a:t>learning,</a:t>
            </a:r>
            <a:r>
              <a:rPr spc="-195" dirty="0"/>
              <a:t> </a:t>
            </a:r>
            <a:r>
              <a:rPr spc="15" dirty="0"/>
              <a:t>specifically</a:t>
            </a:r>
            <a:r>
              <a:rPr spc="-195" dirty="0"/>
              <a:t> </a:t>
            </a:r>
            <a:r>
              <a:rPr spc="60" dirty="0"/>
              <a:t>using</a:t>
            </a:r>
            <a:r>
              <a:rPr spc="-190" dirty="0"/>
              <a:t> </a:t>
            </a:r>
            <a:r>
              <a:rPr spc="40" dirty="0"/>
              <a:t>convolutional</a:t>
            </a:r>
            <a:r>
              <a:rPr spc="-195" dirty="0"/>
              <a:t> </a:t>
            </a:r>
            <a:r>
              <a:rPr spc="30" dirty="0"/>
              <a:t>neural</a:t>
            </a:r>
            <a:r>
              <a:rPr spc="-195" dirty="0"/>
              <a:t> </a:t>
            </a:r>
            <a:r>
              <a:rPr spc="40" dirty="0"/>
              <a:t>networks</a:t>
            </a:r>
            <a:r>
              <a:rPr spc="-195" dirty="0"/>
              <a:t> </a:t>
            </a:r>
            <a:r>
              <a:rPr spc="-85" dirty="0"/>
              <a:t>(CNN),</a:t>
            </a:r>
            <a:r>
              <a:rPr spc="-195" dirty="0"/>
              <a:t> </a:t>
            </a:r>
            <a:r>
              <a:rPr spc="30" dirty="0"/>
              <a:t>was</a:t>
            </a:r>
            <a:r>
              <a:rPr spc="-190" dirty="0"/>
              <a:t> </a:t>
            </a:r>
            <a:r>
              <a:rPr spc="60" dirty="0"/>
              <a:t>applied</a:t>
            </a:r>
            <a:r>
              <a:rPr spc="-195" dirty="0"/>
              <a:t> </a:t>
            </a:r>
            <a:r>
              <a:rPr spc="45" dirty="0"/>
              <a:t>to </a:t>
            </a:r>
            <a:r>
              <a:rPr spc="-795" dirty="0"/>
              <a:t> </a:t>
            </a:r>
            <a:r>
              <a:rPr dirty="0"/>
              <a:t>analyze</a:t>
            </a:r>
            <a:r>
              <a:rPr spc="-195" dirty="0"/>
              <a:t> </a:t>
            </a:r>
            <a:r>
              <a:rPr spc="60" dirty="0"/>
              <a:t>the</a:t>
            </a:r>
            <a:r>
              <a:rPr spc="-195" dirty="0"/>
              <a:t> </a:t>
            </a:r>
            <a:r>
              <a:rPr dirty="0"/>
              <a:t>images.</a:t>
            </a:r>
            <a:r>
              <a:rPr spc="-190" dirty="0"/>
              <a:t> </a:t>
            </a:r>
            <a:r>
              <a:rPr spc="20" dirty="0"/>
              <a:t>The</a:t>
            </a:r>
            <a:r>
              <a:rPr spc="-195" dirty="0"/>
              <a:t> </a:t>
            </a:r>
            <a:r>
              <a:rPr spc="90" dirty="0"/>
              <a:t>model</a:t>
            </a:r>
            <a:r>
              <a:rPr spc="-195" dirty="0"/>
              <a:t> </a:t>
            </a:r>
            <a:r>
              <a:rPr spc="30" dirty="0"/>
              <a:t>was</a:t>
            </a:r>
            <a:r>
              <a:rPr spc="-190" dirty="0"/>
              <a:t> </a:t>
            </a:r>
            <a:r>
              <a:rPr spc="35" dirty="0"/>
              <a:t>trained</a:t>
            </a:r>
            <a:r>
              <a:rPr spc="-195" dirty="0"/>
              <a:t> </a:t>
            </a:r>
            <a:r>
              <a:rPr spc="80" dirty="0"/>
              <a:t>and</a:t>
            </a:r>
            <a:r>
              <a:rPr spc="-195" dirty="0"/>
              <a:t> </a:t>
            </a:r>
            <a:r>
              <a:rPr spc="35" dirty="0"/>
              <a:t>tested</a:t>
            </a:r>
            <a:r>
              <a:rPr spc="-190" dirty="0"/>
              <a:t> </a:t>
            </a:r>
            <a:r>
              <a:rPr spc="45" dirty="0"/>
              <a:t>to</a:t>
            </a:r>
            <a:r>
              <a:rPr spc="-195" dirty="0"/>
              <a:t> </a:t>
            </a:r>
            <a:r>
              <a:rPr spc="25" dirty="0"/>
              <a:t>achieve</a:t>
            </a:r>
            <a:r>
              <a:rPr spc="-190" dirty="0"/>
              <a:t> </a:t>
            </a:r>
            <a:r>
              <a:rPr spc="95" dirty="0"/>
              <a:t>high</a:t>
            </a:r>
            <a:r>
              <a:rPr spc="-195" dirty="0"/>
              <a:t> </a:t>
            </a:r>
            <a:r>
              <a:rPr spc="30" dirty="0"/>
              <a:t>accuracy</a:t>
            </a:r>
            <a:r>
              <a:rPr spc="-195" dirty="0"/>
              <a:t> </a:t>
            </a:r>
            <a:r>
              <a:rPr spc="55" dirty="0"/>
              <a:t>in</a:t>
            </a:r>
            <a:r>
              <a:rPr spc="-190" dirty="0"/>
              <a:t> </a:t>
            </a:r>
            <a:r>
              <a:rPr spc="65" dirty="0"/>
              <a:t>diagnosing</a:t>
            </a:r>
            <a:r>
              <a:rPr spc="-195" dirty="0"/>
              <a:t> </a:t>
            </a:r>
            <a:r>
              <a:rPr spc="35" dirty="0"/>
              <a:t>brain</a:t>
            </a:r>
            <a:r>
              <a:rPr spc="-195" dirty="0"/>
              <a:t> </a:t>
            </a:r>
            <a:r>
              <a:rPr spc="-5" dirty="0"/>
              <a:t>tumors.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85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793185" y="1577264"/>
            <a:ext cx="6694805" cy="9036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Problem</a:t>
            </a:r>
            <a:r>
              <a:rPr spc="-45" dirty="0"/>
              <a:t> </a:t>
            </a:r>
            <a:r>
              <a:rPr dirty="0"/>
              <a:t>Statement</a:t>
            </a:r>
          </a:p>
        </p:txBody>
      </p:sp>
      <p:sp>
        <p:nvSpPr>
          <p:cNvPr id="4" name="object 4"/>
          <p:cNvSpPr/>
          <p:nvPr/>
        </p:nvSpPr>
        <p:spPr>
          <a:xfrm>
            <a:off x="7805886" y="5711577"/>
            <a:ext cx="474345" cy="474345"/>
          </a:xfrm>
          <a:custGeom>
            <a:avLst/>
            <a:gdLst/>
            <a:ahLst/>
            <a:cxnLst/>
            <a:rect l="l" t="t" r="r" b="b"/>
            <a:pathLst>
              <a:path w="474345" h="474345">
                <a:moveTo>
                  <a:pt x="236984" y="473868"/>
                </a:moveTo>
                <a:lnTo>
                  <a:pt x="189238" y="469049"/>
                </a:lnTo>
                <a:lnTo>
                  <a:pt x="144754" y="455230"/>
                </a:lnTo>
                <a:lnTo>
                  <a:pt x="104492" y="433368"/>
                </a:lnTo>
                <a:lnTo>
                  <a:pt x="69409" y="404419"/>
                </a:lnTo>
                <a:lnTo>
                  <a:pt x="40500" y="369405"/>
                </a:lnTo>
                <a:lnTo>
                  <a:pt x="18637" y="329167"/>
                </a:lnTo>
                <a:lnTo>
                  <a:pt x="4818" y="284708"/>
                </a:lnTo>
                <a:lnTo>
                  <a:pt x="0" y="236981"/>
                </a:lnTo>
                <a:lnTo>
                  <a:pt x="4814" y="189224"/>
                </a:lnTo>
                <a:lnTo>
                  <a:pt x="18644" y="144701"/>
                </a:lnTo>
                <a:lnTo>
                  <a:pt x="40489" y="104463"/>
                </a:lnTo>
                <a:lnTo>
                  <a:pt x="69415" y="69401"/>
                </a:lnTo>
                <a:lnTo>
                  <a:pt x="104472" y="40469"/>
                </a:lnTo>
                <a:lnTo>
                  <a:pt x="144705" y="18622"/>
                </a:lnTo>
                <a:lnTo>
                  <a:pt x="189162" y="4814"/>
                </a:lnTo>
                <a:lnTo>
                  <a:pt x="236886" y="0"/>
                </a:lnTo>
                <a:lnTo>
                  <a:pt x="284617" y="4814"/>
                </a:lnTo>
                <a:lnTo>
                  <a:pt x="329090" y="18624"/>
                </a:lnTo>
                <a:lnTo>
                  <a:pt x="369346" y="40474"/>
                </a:lnTo>
                <a:lnTo>
                  <a:pt x="404429" y="69413"/>
                </a:lnTo>
                <a:lnTo>
                  <a:pt x="433381" y="104486"/>
                </a:lnTo>
                <a:lnTo>
                  <a:pt x="455243" y="144741"/>
                </a:lnTo>
                <a:lnTo>
                  <a:pt x="469050" y="189160"/>
                </a:lnTo>
                <a:lnTo>
                  <a:pt x="473868" y="236882"/>
                </a:lnTo>
                <a:lnTo>
                  <a:pt x="469054" y="284617"/>
                </a:lnTo>
                <a:lnTo>
                  <a:pt x="455246" y="329087"/>
                </a:lnTo>
                <a:lnTo>
                  <a:pt x="433398" y="369340"/>
                </a:lnTo>
                <a:lnTo>
                  <a:pt x="404467" y="404419"/>
                </a:lnTo>
                <a:lnTo>
                  <a:pt x="369350" y="433398"/>
                </a:lnTo>
                <a:lnTo>
                  <a:pt x="329119" y="455245"/>
                </a:lnTo>
                <a:lnTo>
                  <a:pt x="284667" y="469053"/>
                </a:lnTo>
                <a:lnTo>
                  <a:pt x="236984" y="473868"/>
                </a:lnTo>
                <a:close/>
              </a:path>
            </a:pathLst>
          </a:custGeom>
          <a:solidFill>
            <a:srgbClr val="282B3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793185" y="2791023"/>
            <a:ext cx="9257030" cy="527621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3200"/>
              </a:lnSpc>
              <a:spcBef>
                <a:spcPts val="90"/>
              </a:spcBef>
            </a:pPr>
            <a:r>
              <a:rPr sz="2300" spc="20" dirty="0">
                <a:solidFill>
                  <a:srgbClr val="EDEFF5"/>
                </a:solidFill>
                <a:latin typeface="Verdana"/>
                <a:cs typeface="Verdana"/>
              </a:rPr>
              <a:t>The </a:t>
            </a:r>
            <a:r>
              <a:rPr sz="2300" spc="80" dirty="0">
                <a:solidFill>
                  <a:srgbClr val="EDEFF5"/>
                </a:solidFill>
                <a:latin typeface="Verdana"/>
                <a:cs typeface="Verdana"/>
              </a:rPr>
              <a:t>main 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challenge </a:t>
            </a:r>
            <a:r>
              <a:rPr sz="2300" spc="55" dirty="0">
                <a:solidFill>
                  <a:srgbClr val="EDEFF5"/>
                </a:solidFill>
                <a:latin typeface="Verdana"/>
                <a:cs typeface="Verdana"/>
              </a:rPr>
              <a:t>in </a:t>
            </a:r>
            <a:r>
              <a:rPr sz="2300" spc="65" dirty="0">
                <a:solidFill>
                  <a:srgbClr val="EDEFF5"/>
                </a:solidFill>
                <a:latin typeface="Verdana"/>
                <a:cs typeface="Verdana"/>
              </a:rPr>
              <a:t>diagnosing 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brain </a:t>
            </a:r>
            <a:r>
              <a:rPr sz="2300" spc="50" dirty="0">
                <a:solidFill>
                  <a:srgbClr val="EDEFF5"/>
                </a:solidFill>
                <a:latin typeface="Verdana"/>
                <a:cs typeface="Verdana"/>
              </a:rPr>
              <a:t>tumors </a:t>
            </a:r>
            <a:r>
              <a:rPr sz="2300" spc="-35" dirty="0">
                <a:solidFill>
                  <a:srgbClr val="EDEFF5"/>
                </a:solidFill>
                <a:latin typeface="Verdana"/>
                <a:cs typeface="Verdana"/>
              </a:rPr>
              <a:t>is </a:t>
            </a:r>
            <a:r>
              <a:rPr sz="2300" spc="45" dirty="0">
                <a:solidFill>
                  <a:srgbClr val="EDEFF5"/>
                </a:solidFill>
                <a:latin typeface="Verdana"/>
                <a:cs typeface="Verdana"/>
              </a:rPr>
              <a:t>that </a:t>
            </a:r>
            <a:r>
              <a:rPr sz="2300" spc="5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45" dirty="0">
                <a:solidFill>
                  <a:srgbClr val="EDEFF5"/>
                </a:solidFill>
                <a:latin typeface="Verdana"/>
                <a:cs typeface="Verdana"/>
              </a:rPr>
              <a:t>interpreting 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MRI </a:t>
            </a:r>
            <a:r>
              <a:rPr sz="2300" spc="15" dirty="0">
                <a:solidFill>
                  <a:srgbClr val="EDEFF5"/>
                </a:solidFill>
                <a:latin typeface="Verdana"/>
                <a:cs typeface="Verdana"/>
              </a:rPr>
              <a:t>scans </a:t>
            </a:r>
            <a:r>
              <a:rPr sz="2300" spc="70" dirty="0">
                <a:solidFill>
                  <a:srgbClr val="EDEFF5"/>
                </a:solidFill>
                <a:latin typeface="Verdana"/>
                <a:cs typeface="Verdana"/>
              </a:rPr>
              <a:t>can </a:t>
            </a:r>
            <a:r>
              <a:rPr sz="2300" spc="85" dirty="0">
                <a:solidFill>
                  <a:srgbClr val="EDEFF5"/>
                </a:solidFill>
                <a:latin typeface="Verdana"/>
                <a:cs typeface="Verdana"/>
              </a:rPr>
              <a:t>be 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prone </a:t>
            </a:r>
            <a:r>
              <a:rPr sz="2300" spc="45" dirty="0">
                <a:solidFill>
                  <a:srgbClr val="EDEFF5"/>
                </a:solidFill>
                <a:latin typeface="Verdana"/>
                <a:cs typeface="Verdana"/>
              </a:rPr>
              <a:t>to </a:t>
            </a:r>
            <a:r>
              <a:rPr sz="2300" spc="-70" dirty="0">
                <a:solidFill>
                  <a:srgbClr val="EDEFF5"/>
                </a:solidFill>
                <a:latin typeface="Verdana"/>
                <a:cs typeface="Verdana"/>
              </a:rPr>
              <a:t>errors, </a:t>
            </a:r>
            <a:r>
              <a:rPr sz="2300" spc="20" dirty="0">
                <a:solidFill>
                  <a:srgbClr val="EDEFF5"/>
                </a:solidFill>
                <a:latin typeface="Verdana"/>
                <a:cs typeface="Verdana"/>
              </a:rPr>
              <a:t>even </a:t>
            </a:r>
            <a:r>
              <a:rPr sz="2300" spc="-5" dirty="0">
                <a:solidFill>
                  <a:srgbClr val="EDEFF5"/>
                </a:solidFill>
                <a:latin typeface="Verdana"/>
                <a:cs typeface="Verdana"/>
              </a:rPr>
              <a:t>for </a:t>
            </a:r>
            <a:r>
              <a:rPr sz="23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40" dirty="0">
                <a:solidFill>
                  <a:srgbClr val="EDEFF5"/>
                </a:solidFill>
                <a:latin typeface="Verdana"/>
                <a:cs typeface="Verdana"/>
              </a:rPr>
              <a:t>experienced</a:t>
            </a:r>
            <a:r>
              <a:rPr sz="23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radiologists.</a:t>
            </a:r>
            <a:r>
              <a:rPr sz="23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Factors</a:t>
            </a:r>
            <a:r>
              <a:rPr sz="23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10" dirty="0">
                <a:solidFill>
                  <a:srgbClr val="EDEFF5"/>
                </a:solidFill>
                <a:latin typeface="Verdana"/>
                <a:cs typeface="Verdana"/>
              </a:rPr>
              <a:t>like</a:t>
            </a:r>
            <a:r>
              <a:rPr sz="23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80" dirty="0">
                <a:solidFill>
                  <a:srgbClr val="EDEFF5"/>
                </a:solidFill>
                <a:latin typeface="Verdana"/>
                <a:cs typeface="Verdana"/>
              </a:rPr>
              <a:t>image</a:t>
            </a:r>
            <a:r>
              <a:rPr sz="23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20" dirty="0">
                <a:solidFill>
                  <a:srgbClr val="EDEFF5"/>
                </a:solidFill>
                <a:latin typeface="Verdana"/>
                <a:cs typeface="Verdana"/>
              </a:rPr>
              <a:t>quality</a:t>
            </a:r>
            <a:r>
              <a:rPr sz="23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80" dirty="0">
                <a:solidFill>
                  <a:srgbClr val="EDEFF5"/>
                </a:solidFill>
                <a:latin typeface="Verdana"/>
                <a:cs typeface="Verdana"/>
              </a:rPr>
              <a:t>and</a:t>
            </a:r>
            <a:r>
              <a:rPr sz="23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75" dirty="0">
                <a:solidFill>
                  <a:srgbClr val="EDEFF5"/>
                </a:solidFill>
                <a:latin typeface="Verdana"/>
                <a:cs typeface="Verdana"/>
              </a:rPr>
              <a:t>tumor </a:t>
            </a:r>
            <a:r>
              <a:rPr sz="2300" spc="-79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5" dirty="0">
                <a:solidFill>
                  <a:srgbClr val="EDEFF5"/>
                </a:solidFill>
                <a:latin typeface="Verdana"/>
                <a:cs typeface="Verdana"/>
              </a:rPr>
              <a:t>size </a:t>
            </a:r>
            <a:r>
              <a:rPr sz="2300" spc="70" dirty="0">
                <a:solidFill>
                  <a:srgbClr val="EDEFF5"/>
                </a:solidFill>
                <a:latin typeface="Verdana"/>
                <a:cs typeface="Verdana"/>
              </a:rPr>
              <a:t>can make </a:t>
            </a:r>
            <a:r>
              <a:rPr sz="2300" spc="15" dirty="0">
                <a:solidFill>
                  <a:srgbClr val="EDEFF5"/>
                </a:solidFill>
                <a:latin typeface="Verdana"/>
                <a:cs typeface="Verdana"/>
              </a:rPr>
              <a:t>it 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difficult </a:t>
            </a:r>
            <a:r>
              <a:rPr sz="2300" spc="45" dirty="0">
                <a:solidFill>
                  <a:srgbClr val="EDEFF5"/>
                </a:solidFill>
                <a:latin typeface="Verdana"/>
                <a:cs typeface="Verdana"/>
              </a:rPr>
              <a:t>to </a:t>
            </a:r>
            <a:r>
              <a:rPr sz="2300" dirty="0">
                <a:solidFill>
                  <a:srgbClr val="EDEFF5"/>
                </a:solidFill>
                <a:latin typeface="Verdana"/>
                <a:cs typeface="Verdana"/>
              </a:rPr>
              <a:t>analyze 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the </a:t>
            </a:r>
            <a:r>
              <a:rPr sz="2300" spc="15" dirty="0">
                <a:solidFill>
                  <a:srgbClr val="EDEFF5"/>
                </a:solidFill>
                <a:latin typeface="Verdana"/>
                <a:cs typeface="Verdana"/>
              </a:rPr>
              <a:t>scans </a:t>
            </a:r>
            <a:r>
              <a:rPr sz="2300" spc="-15" dirty="0">
                <a:solidFill>
                  <a:srgbClr val="EDEFF5"/>
                </a:solidFill>
                <a:latin typeface="Verdana"/>
                <a:cs typeface="Verdana"/>
              </a:rPr>
              <a:t>accurately,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25" dirty="0">
                <a:solidFill>
                  <a:srgbClr val="EDEFF5"/>
                </a:solidFill>
                <a:latin typeface="Verdana"/>
                <a:cs typeface="Verdana"/>
              </a:rPr>
              <a:t>potentially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leading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45" dirty="0">
                <a:solidFill>
                  <a:srgbClr val="EDEFF5"/>
                </a:solidFill>
                <a:latin typeface="Verdana"/>
                <a:cs typeface="Verdana"/>
              </a:rPr>
              <a:t>to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45" dirty="0">
                <a:solidFill>
                  <a:srgbClr val="EDEFF5"/>
                </a:solidFill>
                <a:latin typeface="Verdana"/>
                <a:cs typeface="Verdana"/>
              </a:rPr>
              <a:t>missed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5" dirty="0">
                <a:solidFill>
                  <a:srgbClr val="EDEFF5"/>
                </a:solidFill>
                <a:latin typeface="Verdana"/>
                <a:cs typeface="Verdana"/>
              </a:rPr>
              <a:t>or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40" dirty="0">
                <a:solidFill>
                  <a:srgbClr val="EDEFF5"/>
                </a:solidFill>
                <a:latin typeface="Verdana"/>
                <a:cs typeface="Verdana"/>
              </a:rPr>
              <a:t>incorrect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dirty="0">
                <a:solidFill>
                  <a:srgbClr val="EDEFF5"/>
                </a:solidFill>
                <a:latin typeface="Verdana"/>
                <a:cs typeface="Verdana"/>
              </a:rPr>
              <a:t>diagnoses.</a:t>
            </a:r>
            <a:endParaRPr sz="23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50">
              <a:latin typeface="Verdana"/>
              <a:cs typeface="Verdana"/>
            </a:endParaRPr>
          </a:p>
          <a:p>
            <a:pPr marL="756920">
              <a:lnSpc>
                <a:spcPct val="100000"/>
              </a:lnSpc>
            </a:pPr>
            <a:r>
              <a:rPr sz="2950" b="1" spc="-5" dirty="0">
                <a:solidFill>
                  <a:srgbClr val="EDEFF5"/>
                </a:solidFill>
                <a:latin typeface="Arial"/>
                <a:cs typeface="Arial"/>
              </a:rPr>
              <a:t>Solution</a:t>
            </a:r>
            <a:endParaRPr sz="2950">
              <a:latin typeface="Arial"/>
              <a:cs typeface="Arial"/>
            </a:endParaRPr>
          </a:p>
          <a:p>
            <a:pPr marL="756920" marR="23495">
              <a:lnSpc>
                <a:spcPct val="133200"/>
              </a:lnSpc>
              <a:spcBef>
                <a:spcPts val="409"/>
              </a:spcBef>
            </a:pPr>
            <a:r>
              <a:rPr sz="2300" spc="14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105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ee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16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110" dirty="0">
                <a:solidFill>
                  <a:srgbClr val="EDEFF5"/>
                </a:solidFill>
                <a:latin typeface="Verdana"/>
                <a:cs typeface="Verdana"/>
              </a:rPr>
              <a:t>cc</a:t>
            </a:r>
            <a:r>
              <a:rPr sz="2300" spc="105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300" spc="-105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11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s  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brain </a:t>
            </a:r>
            <a:r>
              <a:rPr sz="2300" spc="50" dirty="0">
                <a:solidFill>
                  <a:srgbClr val="EDEFF5"/>
                </a:solidFill>
                <a:latin typeface="Verdana"/>
                <a:cs typeface="Verdana"/>
              </a:rPr>
              <a:t>tumors </a:t>
            </a:r>
            <a:r>
              <a:rPr sz="2300" spc="55" dirty="0">
                <a:solidFill>
                  <a:srgbClr val="EDEFF5"/>
                </a:solidFill>
                <a:latin typeface="Verdana"/>
                <a:cs typeface="Verdana"/>
              </a:rPr>
              <a:t>in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various </a:t>
            </a:r>
            <a:r>
              <a:rPr sz="2300" spc="5" dirty="0">
                <a:solidFill>
                  <a:srgbClr val="EDEFF5"/>
                </a:solidFill>
                <a:latin typeface="Verdana"/>
                <a:cs typeface="Verdana"/>
              </a:rPr>
              <a:t>grayscale 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MRI </a:t>
            </a:r>
            <a:r>
              <a:rPr sz="2300" dirty="0">
                <a:solidFill>
                  <a:srgbClr val="EDEFF5"/>
                </a:solidFill>
                <a:latin typeface="Verdana"/>
                <a:cs typeface="Verdana"/>
              </a:rPr>
              <a:t>images, </a:t>
            </a:r>
            <a:r>
              <a:rPr sz="2300" spc="50" dirty="0">
                <a:solidFill>
                  <a:srgbClr val="EDEFF5"/>
                </a:solidFill>
                <a:latin typeface="Verdana"/>
                <a:cs typeface="Verdana"/>
              </a:rPr>
              <a:t>ensuring </a:t>
            </a:r>
            <a:r>
              <a:rPr sz="2300" spc="-79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15" dirty="0">
                <a:solidFill>
                  <a:srgbClr val="EDEFF5"/>
                </a:solidFill>
                <a:latin typeface="Verdana"/>
                <a:cs typeface="Verdana"/>
              </a:rPr>
              <a:t>reliable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50" dirty="0">
                <a:solidFill>
                  <a:srgbClr val="EDEFF5"/>
                </a:solidFill>
                <a:latin typeface="Verdana"/>
                <a:cs typeface="Verdana"/>
              </a:rPr>
              <a:t>performance</a:t>
            </a:r>
            <a:r>
              <a:rPr sz="2300" spc="-19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5" dirty="0">
                <a:solidFill>
                  <a:srgbClr val="EDEFF5"/>
                </a:solidFill>
                <a:latin typeface="Verdana"/>
                <a:cs typeface="Verdana"/>
              </a:rPr>
              <a:t>across</a:t>
            </a:r>
            <a:r>
              <a:rPr sz="2300" spc="-19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different</a:t>
            </a:r>
            <a:r>
              <a:rPr sz="2300" spc="-19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80" dirty="0">
                <a:solidFill>
                  <a:srgbClr val="EDEFF5"/>
                </a:solidFill>
                <a:latin typeface="Verdana"/>
                <a:cs typeface="Verdana"/>
              </a:rPr>
              <a:t>image</a:t>
            </a:r>
            <a:r>
              <a:rPr sz="2300" spc="-19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25" dirty="0">
                <a:solidFill>
                  <a:srgbClr val="EDEFF5"/>
                </a:solidFill>
                <a:latin typeface="Verdana"/>
                <a:cs typeface="Verdana"/>
              </a:rPr>
              <a:t>qualities</a:t>
            </a:r>
            <a:r>
              <a:rPr sz="2300" spc="-19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80" dirty="0">
                <a:solidFill>
                  <a:srgbClr val="EDEFF5"/>
                </a:solidFill>
                <a:latin typeface="Verdana"/>
                <a:cs typeface="Verdana"/>
              </a:rPr>
              <a:t>and </a:t>
            </a:r>
            <a:r>
              <a:rPr sz="2300" spc="-79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50" dirty="0">
                <a:solidFill>
                  <a:srgbClr val="EDEFF5"/>
                </a:solidFill>
                <a:latin typeface="Verdana"/>
                <a:cs typeface="Verdana"/>
              </a:rPr>
              <a:t>patient</a:t>
            </a:r>
            <a:r>
              <a:rPr sz="23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5" dirty="0">
                <a:solidFill>
                  <a:srgbClr val="EDEFF5"/>
                </a:solidFill>
                <a:latin typeface="Verdana"/>
                <a:cs typeface="Verdana"/>
              </a:rPr>
              <a:t>anatomies.</a:t>
            </a:r>
            <a:endParaRPr sz="23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5186" y="1898733"/>
            <a:ext cx="5027295" cy="9036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Software</a:t>
            </a:r>
            <a:r>
              <a:rPr spc="-55" dirty="0"/>
              <a:t> </a:t>
            </a:r>
            <a:r>
              <a:rPr dirty="0"/>
              <a:t>used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4330581"/>
            <a:ext cx="95250" cy="952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718915" y="3991770"/>
            <a:ext cx="15006955" cy="4716780"/>
          </a:xfrm>
          <a:prstGeom prst="rect">
            <a:avLst/>
          </a:prstGeom>
        </p:spPr>
        <p:txBody>
          <a:bodyPr vert="horz" wrap="square" lIns="0" tIns="1892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90"/>
              </a:spcBef>
            </a:pPr>
            <a:r>
              <a:rPr sz="2300" b="1" spc="50" dirty="0">
                <a:solidFill>
                  <a:srgbClr val="EDEFF5"/>
                </a:solidFill>
                <a:latin typeface="Tahoma"/>
                <a:cs typeface="Tahoma"/>
              </a:rPr>
              <a:t>Python</a:t>
            </a:r>
            <a:r>
              <a:rPr sz="2300" spc="50" dirty="0">
                <a:solidFill>
                  <a:srgbClr val="EDEFF5"/>
                </a:solidFill>
                <a:latin typeface="Tahoma"/>
                <a:cs typeface="Tahoma"/>
              </a:rPr>
              <a:t>:</a:t>
            </a:r>
            <a:r>
              <a:rPr sz="2300" spc="-1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55" dirty="0">
                <a:solidFill>
                  <a:srgbClr val="EDEFF5"/>
                </a:solidFill>
                <a:latin typeface="Tahoma"/>
                <a:cs typeface="Tahoma"/>
              </a:rPr>
              <a:t>The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70" dirty="0">
                <a:solidFill>
                  <a:srgbClr val="EDEFF5"/>
                </a:solidFill>
                <a:latin typeface="Tahoma"/>
                <a:cs typeface="Tahoma"/>
              </a:rPr>
              <a:t>programming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29" dirty="0">
                <a:solidFill>
                  <a:srgbClr val="EDEFF5"/>
                </a:solidFill>
                <a:latin typeface="Tahoma"/>
                <a:cs typeface="Tahoma"/>
              </a:rPr>
              <a:t>language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20" dirty="0">
                <a:solidFill>
                  <a:srgbClr val="EDEFF5"/>
                </a:solidFill>
                <a:latin typeface="Tahoma"/>
                <a:cs typeface="Tahoma"/>
              </a:rPr>
              <a:t>for</a:t>
            </a:r>
            <a:r>
              <a:rPr sz="2300" spc="-1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10" dirty="0">
                <a:solidFill>
                  <a:srgbClr val="EDEFF5"/>
                </a:solidFill>
                <a:latin typeface="Tahoma"/>
                <a:cs typeface="Tahoma"/>
              </a:rPr>
              <a:t>developing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15" dirty="0">
                <a:solidFill>
                  <a:srgbClr val="EDEFF5"/>
                </a:solidFill>
                <a:latin typeface="Tahoma"/>
                <a:cs typeface="Tahoma"/>
              </a:rPr>
              <a:t>the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25" dirty="0">
                <a:solidFill>
                  <a:srgbClr val="EDEFF5"/>
                </a:solidFill>
                <a:latin typeface="Tahoma"/>
                <a:cs typeface="Tahoma"/>
              </a:rPr>
              <a:t>project.</a:t>
            </a:r>
            <a:endParaRPr sz="23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1400"/>
              </a:spcBef>
            </a:pPr>
            <a:r>
              <a:rPr sz="2300" b="1" spc="95" dirty="0">
                <a:solidFill>
                  <a:srgbClr val="EDEFF5"/>
                </a:solidFill>
                <a:latin typeface="Tahoma"/>
                <a:cs typeface="Tahoma"/>
              </a:rPr>
              <a:t>Google</a:t>
            </a:r>
            <a:r>
              <a:rPr sz="2300" b="1" spc="-2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b="1" spc="25" dirty="0">
                <a:solidFill>
                  <a:srgbClr val="EDEFF5"/>
                </a:solidFill>
                <a:latin typeface="Tahoma"/>
                <a:cs typeface="Tahoma"/>
              </a:rPr>
              <a:t>Colab</a:t>
            </a:r>
            <a:r>
              <a:rPr sz="2300" spc="25" dirty="0">
                <a:solidFill>
                  <a:srgbClr val="EDEFF5"/>
                </a:solidFill>
                <a:latin typeface="Tahoma"/>
                <a:cs typeface="Tahoma"/>
              </a:rPr>
              <a:t>: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55" dirty="0">
                <a:solidFill>
                  <a:srgbClr val="EDEFF5"/>
                </a:solidFill>
                <a:latin typeface="Tahoma"/>
                <a:cs typeface="Tahoma"/>
              </a:rPr>
              <a:t>The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04" dirty="0">
                <a:solidFill>
                  <a:srgbClr val="EDEFF5"/>
                </a:solidFill>
                <a:latin typeface="Tahoma"/>
                <a:cs typeface="Tahoma"/>
              </a:rPr>
              <a:t>cloud-based</a:t>
            </a:r>
            <a:r>
              <a:rPr sz="2300" spc="-1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04" dirty="0">
                <a:solidFill>
                  <a:srgbClr val="EDEFF5"/>
                </a:solidFill>
                <a:latin typeface="Tahoma"/>
                <a:cs typeface="Tahoma"/>
              </a:rPr>
              <a:t>platform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20" dirty="0">
                <a:solidFill>
                  <a:srgbClr val="EDEFF5"/>
                </a:solidFill>
                <a:latin typeface="Tahoma"/>
                <a:cs typeface="Tahoma"/>
              </a:rPr>
              <a:t>for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45" dirty="0">
                <a:solidFill>
                  <a:srgbClr val="EDEFF5"/>
                </a:solidFill>
                <a:latin typeface="Tahoma"/>
                <a:cs typeface="Tahoma"/>
              </a:rPr>
              <a:t>coding</a:t>
            </a:r>
            <a:r>
              <a:rPr sz="2300" spc="-1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50" dirty="0">
                <a:solidFill>
                  <a:srgbClr val="EDEFF5"/>
                </a:solidFill>
                <a:latin typeface="Tahoma"/>
                <a:cs typeface="Tahoma"/>
              </a:rPr>
              <a:t>and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40" dirty="0">
                <a:solidFill>
                  <a:srgbClr val="EDEFF5"/>
                </a:solidFill>
                <a:latin typeface="Tahoma"/>
                <a:cs typeface="Tahoma"/>
              </a:rPr>
              <a:t>running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15" dirty="0">
                <a:solidFill>
                  <a:srgbClr val="EDEFF5"/>
                </a:solidFill>
                <a:latin typeface="Tahoma"/>
                <a:cs typeface="Tahoma"/>
              </a:rPr>
              <a:t>the</a:t>
            </a:r>
            <a:r>
              <a:rPr sz="2300" spc="-1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60" dirty="0">
                <a:solidFill>
                  <a:srgbClr val="EDEFF5"/>
                </a:solidFill>
                <a:latin typeface="Tahoma"/>
                <a:cs typeface="Tahoma"/>
              </a:rPr>
              <a:t>machine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5" dirty="0">
                <a:solidFill>
                  <a:srgbClr val="EDEFF5"/>
                </a:solidFill>
                <a:latin typeface="Tahoma"/>
                <a:cs typeface="Tahoma"/>
              </a:rPr>
              <a:t>learning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85" dirty="0">
                <a:solidFill>
                  <a:srgbClr val="EDEFF5"/>
                </a:solidFill>
                <a:latin typeface="Tahoma"/>
                <a:cs typeface="Tahoma"/>
              </a:rPr>
              <a:t>model.</a:t>
            </a:r>
            <a:endParaRPr sz="23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1395"/>
              </a:spcBef>
            </a:pPr>
            <a:r>
              <a:rPr sz="2300" b="1" spc="85" dirty="0">
                <a:solidFill>
                  <a:srgbClr val="EDEFF5"/>
                </a:solidFill>
                <a:latin typeface="Tahoma"/>
                <a:cs typeface="Tahoma"/>
              </a:rPr>
              <a:t>OpenCV</a:t>
            </a:r>
            <a:r>
              <a:rPr sz="2300" spc="85" dirty="0">
                <a:solidFill>
                  <a:srgbClr val="EDEFF5"/>
                </a:solidFill>
                <a:latin typeface="Tahoma"/>
                <a:cs typeface="Tahoma"/>
              </a:rPr>
              <a:t>: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0" dirty="0">
                <a:solidFill>
                  <a:srgbClr val="EDEFF5"/>
                </a:solidFill>
                <a:latin typeface="Tahoma"/>
                <a:cs typeface="Tahoma"/>
              </a:rPr>
              <a:t>For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60" dirty="0">
                <a:solidFill>
                  <a:srgbClr val="EDEFF5"/>
                </a:solidFill>
                <a:latin typeface="Tahoma"/>
                <a:cs typeface="Tahoma"/>
              </a:rPr>
              <a:t>image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5" dirty="0">
                <a:solidFill>
                  <a:srgbClr val="EDEFF5"/>
                </a:solidFill>
                <a:latin typeface="Tahoma"/>
                <a:cs typeface="Tahoma"/>
              </a:rPr>
              <a:t>processing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00" dirty="0">
                <a:solidFill>
                  <a:srgbClr val="EDEFF5"/>
                </a:solidFill>
                <a:latin typeface="Tahoma"/>
                <a:cs typeface="Tahoma"/>
              </a:rPr>
              <a:t>tasks,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29" dirty="0">
                <a:solidFill>
                  <a:srgbClr val="EDEFF5"/>
                </a:solidFill>
                <a:latin typeface="Tahoma"/>
                <a:cs typeface="Tahoma"/>
              </a:rPr>
              <a:t>such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35" dirty="0">
                <a:solidFill>
                  <a:srgbClr val="EDEFF5"/>
                </a:solidFill>
                <a:latin typeface="Tahoma"/>
                <a:cs typeface="Tahoma"/>
              </a:rPr>
              <a:t>as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10" dirty="0">
                <a:solidFill>
                  <a:srgbClr val="EDEFF5"/>
                </a:solidFill>
                <a:latin typeface="Tahoma"/>
                <a:cs typeface="Tahoma"/>
              </a:rPr>
              <a:t>reading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50" dirty="0">
                <a:solidFill>
                  <a:srgbClr val="EDEFF5"/>
                </a:solidFill>
                <a:latin typeface="Tahoma"/>
                <a:cs typeface="Tahoma"/>
              </a:rPr>
              <a:t>and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70" dirty="0">
                <a:solidFill>
                  <a:srgbClr val="EDEFF5"/>
                </a:solidFill>
                <a:latin typeface="Tahoma"/>
                <a:cs typeface="Tahoma"/>
              </a:rPr>
              <a:t>resizing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70" dirty="0">
                <a:solidFill>
                  <a:srgbClr val="EDEFF5"/>
                </a:solidFill>
                <a:latin typeface="Tahoma"/>
                <a:cs typeface="Tahoma"/>
              </a:rPr>
              <a:t>images.</a:t>
            </a:r>
            <a:endParaRPr sz="23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1400"/>
              </a:spcBef>
            </a:pPr>
            <a:r>
              <a:rPr sz="2300" b="1" spc="-25" dirty="0">
                <a:solidFill>
                  <a:srgbClr val="EDEFF5"/>
                </a:solidFill>
                <a:latin typeface="Tahoma"/>
                <a:cs typeface="Tahoma"/>
              </a:rPr>
              <a:t>PIL </a:t>
            </a:r>
            <a:r>
              <a:rPr sz="2300" b="1" spc="-35" dirty="0">
                <a:solidFill>
                  <a:srgbClr val="EDEFF5"/>
                </a:solidFill>
                <a:latin typeface="Tahoma"/>
                <a:cs typeface="Tahoma"/>
              </a:rPr>
              <a:t>(Pillow)</a:t>
            </a:r>
            <a:r>
              <a:rPr sz="2300" spc="-35" dirty="0">
                <a:solidFill>
                  <a:srgbClr val="EDEFF5"/>
                </a:solidFill>
                <a:latin typeface="Tahoma"/>
                <a:cs typeface="Tahoma"/>
              </a:rPr>
              <a:t>:</a:t>
            </a:r>
            <a:r>
              <a:rPr sz="2300" spc="-1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0" dirty="0">
                <a:solidFill>
                  <a:srgbClr val="EDEFF5"/>
                </a:solidFill>
                <a:latin typeface="Tahoma"/>
                <a:cs typeface="Tahoma"/>
              </a:rPr>
              <a:t>For</a:t>
            </a:r>
            <a:r>
              <a:rPr sz="2300" spc="-1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60" dirty="0">
                <a:solidFill>
                  <a:srgbClr val="EDEFF5"/>
                </a:solidFill>
                <a:latin typeface="Tahoma"/>
                <a:cs typeface="Tahoma"/>
              </a:rPr>
              <a:t>image</a:t>
            </a:r>
            <a:r>
              <a:rPr sz="2300" spc="-1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25" dirty="0">
                <a:solidFill>
                  <a:srgbClr val="EDEFF5"/>
                </a:solidFill>
                <a:latin typeface="Tahoma"/>
                <a:cs typeface="Tahoma"/>
              </a:rPr>
              <a:t>manipulation</a:t>
            </a:r>
            <a:r>
              <a:rPr sz="2300" spc="-1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50" dirty="0">
                <a:solidFill>
                  <a:srgbClr val="EDEFF5"/>
                </a:solidFill>
                <a:latin typeface="Tahoma"/>
                <a:cs typeface="Tahoma"/>
              </a:rPr>
              <a:t>and</a:t>
            </a:r>
            <a:r>
              <a:rPr sz="2300" spc="-114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50" dirty="0">
                <a:solidFill>
                  <a:srgbClr val="EDEFF5"/>
                </a:solidFill>
                <a:latin typeface="Tahoma"/>
                <a:cs typeface="Tahoma"/>
              </a:rPr>
              <a:t>conversion.</a:t>
            </a:r>
            <a:endParaRPr sz="2300">
              <a:latin typeface="Tahoma"/>
              <a:cs typeface="Tahoma"/>
            </a:endParaRPr>
          </a:p>
          <a:p>
            <a:pPr marL="12700" marR="2190115">
              <a:lnSpc>
                <a:spcPct val="150600"/>
              </a:lnSpc>
            </a:pPr>
            <a:r>
              <a:rPr sz="2300" b="1" spc="65" dirty="0">
                <a:solidFill>
                  <a:srgbClr val="EDEFF5"/>
                </a:solidFill>
                <a:latin typeface="Tahoma"/>
                <a:cs typeface="Tahoma"/>
              </a:rPr>
              <a:t>NumPy</a:t>
            </a:r>
            <a:r>
              <a:rPr sz="2300" spc="65" dirty="0">
                <a:solidFill>
                  <a:srgbClr val="EDEFF5"/>
                </a:solidFill>
                <a:latin typeface="Tahoma"/>
                <a:cs typeface="Tahoma"/>
              </a:rPr>
              <a:t>: </a:t>
            </a:r>
            <a:r>
              <a:rPr sz="2300" spc="190" dirty="0">
                <a:solidFill>
                  <a:srgbClr val="EDEFF5"/>
                </a:solidFill>
                <a:latin typeface="Tahoma"/>
                <a:cs typeface="Tahoma"/>
              </a:rPr>
              <a:t>For </a:t>
            </a:r>
            <a:r>
              <a:rPr sz="2300" spc="229" dirty="0">
                <a:solidFill>
                  <a:srgbClr val="EDEFF5"/>
                </a:solidFill>
                <a:latin typeface="Tahoma"/>
                <a:cs typeface="Tahoma"/>
              </a:rPr>
              <a:t>handling </a:t>
            </a:r>
            <a:r>
              <a:rPr sz="2300" spc="220" dirty="0">
                <a:solidFill>
                  <a:srgbClr val="EDEFF5"/>
                </a:solidFill>
                <a:latin typeface="Tahoma"/>
                <a:cs typeface="Tahoma"/>
              </a:rPr>
              <a:t>numerical </a:t>
            </a:r>
            <a:r>
              <a:rPr sz="2300" spc="185" dirty="0">
                <a:solidFill>
                  <a:srgbClr val="EDEFF5"/>
                </a:solidFill>
                <a:latin typeface="Tahoma"/>
                <a:cs typeface="Tahoma"/>
              </a:rPr>
              <a:t>operations </a:t>
            </a:r>
            <a:r>
              <a:rPr sz="2300" spc="250" dirty="0">
                <a:solidFill>
                  <a:srgbClr val="EDEFF5"/>
                </a:solidFill>
                <a:latin typeface="Tahoma"/>
                <a:cs typeface="Tahoma"/>
              </a:rPr>
              <a:t>and </a:t>
            </a:r>
            <a:r>
              <a:rPr sz="2300" spc="130" dirty="0">
                <a:solidFill>
                  <a:srgbClr val="EDEFF5"/>
                </a:solidFill>
                <a:latin typeface="Tahoma"/>
                <a:cs typeface="Tahoma"/>
              </a:rPr>
              <a:t>array </a:t>
            </a:r>
            <a:r>
              <a:rPr sz="2300" spc="185" dirty="0">
                <a:solidFill>
                  <a:srgbClr val="EDEFF5"/>
                </a:solidFill>
                <a:latin typeface="Tahoma"/>
                <a:cs typeface="Tahoma"/>
              </a:rPr>
              <a:t>manipulations. </a:t>
            </a:r>
            <a:r>
              <a:rPr sz="2300" spc="19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b="1" spc="20" dirty="0">
                <a:solidFill>
                  <a:srgbClr val="EDEFF5"/>
                </a:solidFill>
                <a:latin typeface="Tahoma"/>
                <a:cs typeface="Tahoma"/>
              </a:rPr>
              <a:t>TensorFlow/Keras</a:t>
            </a:r>
            <a:r>
              <a:rPr sz="2300" spc="20" dirty="0">
                <a:solidFill>
                  <a:srgbClr val="EDEFF5"/>
                </a:solidFill>
                <a:latin typeface="Tahoma"/>
                <a:cs typeface="Tahoma"/>
              </a:rPr>
              <a:t>: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0" dirty="0">
                <a:solidFill>
                  <a:srgbClr val="EDEFF5"/>
                </a:solidFill>
                <a:latin typeface="Tahoma"/>
                <a:cs typeface="Tahoma"/>
              </a:rPr>
              <a:t>For</a:t>
            </a:r>
            <a:r>
              <a:rPr sz="2300" spc="-9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25" dirty="0">
                <a:solidFill>
                  <a:srgbClr val="EDEFF5"/>
                </a:solidFill>
                <a:latin typeface="Tahoma"/>
                <a:cs typeface="Tahoma"/>
              </a:rPr>
              <a:t>building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50" dirty="0">
                <a:solidFill>
                  <a:srgbClr val="EDEFF5"/>
                </a:solidFill>
                <a:latin typeface="Tahoma"/>
                <a:cs typeface="Tahoma"/>
              </a:rPr>
              <a:t>and</a:t>
            </a:r>
            <a:r>
              <a:rPr sz="2300" spc="-9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0" dirty="0">
                <a:solidFill>
                  <a:srgbClr val="EDEFF5"/>
                </a:solidFill>
                <a:latin typeface="Tahoma"/>
                <a:cs typeface="Tahoma"/>
              </a:rPr>
              <a:t>training</a:t>
            </a:r>
            <a:r>
              <a:rPr sz="2300" spc="-9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15" dirty="0">
                <a:solidFill>
                  <a:srgbClr val="EDEFF5"/>
                </a:solidFill>
                <a:latin typeface="Tahoma"/>
                <a:cs typeface="Tahoma"/>
              </a:rPr>
              <a:t>the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5" dirty="0">
                <a:solidFill>
                  <a:srgbClr val="EDEFF5"/>
                </a:solidFill>
                <a:latin typeface="Tahoma"/>
                <a:cs typeface="Tahoma"/>
              </a:rPr>
              <a:t>Convolutional</a:t>
            </a:r>
            <a:r>
              <a:rPr sz="2300" spc="-9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5" dirty="0">
                <a:solidFill>
                  <a:srgbClr val="EDEFF5"/>
                </a:solidFill>
                <a:latin typeface="Tahoma"/>
                <a:cs typeface="Tahoma"/>
              </a:rPr>
              <a:t>Neural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29" dirty="0">
                <a:solidFill>
                  <a:srgbClr val="EDEFF5"/>
                </a:solidFill>
                <a:latin typeface="Tahoma"/>
                <a:cs typeface="Tahoma"/>
              </a:rPr>
              <a:t>Network</a:t>
            </a:r>
            <a:r>
              <a:rPr sz="2300" spc="-9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90" dirty="0">
                <a:solidFill>
                  <a:srgbClr val="EDEFF5"/>
                </a:solidFill>
                <a:latin typeface="Tahoma"/>
                <a:cs typeface="Tahoma"/>
              </a:rPr>
              <a:t>(CNN). </a:t>
            </a:r>
            <a:r>
              <a:rPr sz="2300" spc="-7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b="1" spc="40" dirty="0">
                <a:solidFill>
                  <a:srgbClr val="EDEFF5"/>
                </a:solidFill>
                <a:latin typeface="Tahoma"/>
                <a:cs typeface="Tahoma"/>
              </a:rPr>
              <a:t>Matplotlib</a:t>
            </a:r>
            <a:r>
              <a:rPr sz="2300" spc="40" dirty="0">
                <a:solidFill>
                  <a:srgbClr val="EDEFF5"/>
                </a:solidFill>
                <a:latin typeface="Tahoma"/>
                <a:cs typeface="Tahoma"/>
              </a:rPr>
              <a:t>: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0" dirty="0">
                <a:solidFill>
                  <a:srgbClr val="EDEFF5"/>
                </a:solidFill>
                <a:latin typeface="Tahoma"/>
                <a:cs typeface="Tahoma"/>
              </a:rPr>
              <a:t>For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65" dirty="0">
                <a:solidFill>
                  <a:srgbClr val="EDEFF5"/>
                </a:solidFill>
                <a:latin typeface="Tahoma"/>
                <a:cs typeface="Tahoma"/>
              </a:rPr>
              <a:t>visualizing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15" dirty="0">
                <a:solidFill>
                  <a:srgbClr val="EDEFF5"/>
                </a:solidFill>
                <a:latin typeface="Tahoma"/>
                <a:cs typeface="Tahoma"/>
              </a:rPr>
              <a:t>the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0" dirty="0">
                <a:solidFill>
                  <a:srgbClr val="EDEFF5"/>
                </a:solidFill>
                <a:latin typeface="Tahoma"/>
                <a:cs typeface="Tahoma"/>
              </a:rPr>
              <a:t>training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30" dirty="0">
                <a:solidFill>
                  <a:srgbClr val="EDEFF5"/>
                </a:solidFill>
                <a:latin typeface="Tahoma"/>
                <a:cs typeface="Tahoma"/>
              </a:rPr>
              <a:t>process,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25" dirty="0">
                <a:solidFill>
                  <a:srgbClr val="EDEFF5"/>
                </a:solidFill>
                <a:latin typeface="Tahoma"/>
                <a:cs typeface="Tahoma"/>
              </a:rPr>
              <a:t>including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5" dirty="0">
                <a:solidFill>
                  <a:srgbClr val="EDEFF5"/>
                </a:solidFill>
                <a:latin typeface="Tahoma"/>
                <a:cs typeface="Tahoma"/>
              </a:rPr>
              <a:t>accuracy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50" dirty="0">
                <a:solidFill>
                  <a:srgbClr val="EDEFF5"/>
                </a:solidFill>
                <a:latin typeface="Tahoma"/>
                <a:cs typeface="Tahoma"/>
              </a:rPr>
              <a:t>and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30" dirty="0">
                <a:solidFill>
                  <a:srgbClr val="EDEFF5"/>
                </a:solidFill>
                <a:latin typeface="Tahoma"/>
                <a:cs typeface="Tahoma"/>
              </a:rPr>
              <a:t>loss</a:t>
            </a:r>
            <a:r>
              <a:rPr sz="2300" spc="-1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55" dirty="0">
                <a:solidFill>
                  <a:srgbClr val="EDEFF5"/>
                </a:solidFill>
                <a:latin typeface="Tahoma"/>
                <a:cs typeface="Tahoma"/>
              </a:rPr>
              <a:t>graphs.</a:t>
            </a:r>
            <a:endParaRPr sz="2300">
              <a:latin typeface="Tahoma"/>
              <a:cs typeface="Tahoma"/>
            </a:endParaRPr>
          </a:p>
          <a:p>
            <a:pPr marL="12700" marR="5080">
              <a:lnSpc>
                <a:spcPct val="133200"/>
              </a:lnSpc>
              <a:spcBef>
                <a:spcPts val="480"/>
              </a:spcBef>
            </a:pPr>
            <a:r>
              <a:rPr sz="2300" b="1" spc="30" dirty="0">
                <a:solidFill>
                  <a:srgbClr val="EDEFF5"/>
                </a:solidFill>
                <a:latin typeface="Tahoma"/>
                <a:cs typeface="Tahoma"/>
              </a:rPr>
              <a:t>Seaborn</a:t>
            </a:r>
            <a:r>
              <a:rPr sz="2300" spc="30" dirty="0">
                <a:solidFill>
                  <a:srgbClr val="EDEFF5"/>
                </a:solidFill>
                <a:latin typeface="Tahoma"/>
                <a:cs typeface="Tahoma"/>
              </a:rPr>
              <a:t>: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0" dirty="0">
                <a:solidFill>
                  <a:srgbClr val="EDEFF5"/>
                </a:solidFill>
                <a:latin typeface="Tahoma"/>
                <a:cs typeface="Tahoma"/>
              </a:rPr>
              <a:t>For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5" dirty="0">
                <a:solidFill>
                  <a:srgbClr val="EDEFF5"/>
                </a:solidFill>
                <a:latin typeface="Tahoma"/>
                <a:cs typeface="Tahoma"/>
              </a:rPr>
              <a:t>creating</a:t>
            </a:r>
            <a:r>
              <a:rPr sz="2300" spc="-9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85" dirty="0">
                <a:solidFill>
                  <a:srgbClr val="EDEFF5"/>
                </a:solidFill>
                <a:latin typeface="Tahoma"/>
                <a:cs typeface="Tahoma"/>
              </a:rPr>
              <a:t>informative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50" dirty="0">
                <a:solidFill>
                  <a:srgbClr val="EDEFF5"/>
                </a:solidFill>
                <a:latin typeface="Tahoma"/>
                <a:cs typeface="Tahoma"/>
              </a:rPr>
              <a:t>and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60" dirty="0">
                <a:solidFill>
                  <a:srgbClr val="EDEFF5"/>
                </a:solidFill>
                <a:latin typeface="Tahoma"/>
                <a:cs typeface="Tahoma"/>
              </a:rPr>
              <a:t>attractive</a:t>
            </a:r>
            <a:r>
              <a:rPr sz="2300" spc="-9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45" dirty="0">
                <a:solidFill>
                  <a:srgbClr val="EDEFF5"/>
                </a:solidFill>
                <a:latin typeface="Tahoma"/>
                <a:cs typeface="Tahoma"/>
              </a:rPr>
              <a:t>statistical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60" dirty="0">
                <a:solidFill>
                  <a:srgbClr val="EDEFF5"/>
                </a:solidFill>
                <a:latin typeface="Tahoma"/>
                <a:cs typeface="Tahoma"/>
              </a:rPr>
              <a:t>graphics,</a:t>
            </a:r>
            <a:r>
              <a:rPr sz="2300" spc="-9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29" dirty="0">
                <a:solidFill>
                  <a:srgbClr val="EDEFF5"/>
                </a:solidFill>
                <a:latin typeface="Tahoma"/>
                <a:cs typeface="Tahoma"/>
              </a:rPr>
              <a:t>such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35" dirty="0">
                <a:solidFill>
                  <a:srgbClr val="EDEFF5"/>
                </a:solidFill>
                <a:latin typeface="Tahoma"/>
                <a:cs typeface="Tahoma"/>
              </a:rPr>
              <a:t>as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65" dirty="0">
                <a:solidFill>
                  <a:srgbClr val="EDEFF5"/>
                </a:solidFill>
                <a:latin typeface="Tahoma"/>
                <a:cs typeface="Tahoma"/>
              </a:rPr>
              <a:t>visualizing</a:t>
            </a:r>
            <a:r>
              <a:rPr sz="2300" spc="-9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215" dirty="0">
                <a:solidFill>
                  <a:srgbClr val="EDEFF5"/>
                </a:solidFill>
                <a:latin typeface="Tahoma"/>
                <a:cs typeface="Tahoma"/>
              </a:rPr>
              <a:t>the</a:t>
            </a:r>
            <a:r>
              <a:rPr sz="2300" spc="-10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95" dirty="0">
                <a:solidFill>
                  <a:srgbClr val="EDEFF5"/>
                </a:solidFill>
                <a:latin typeface="Tahoma"/>
                <a:cs typeface="Tahoma"/>
              </a:rPr>
              <a:t>confusion </a:t>
            </a:r>
            <a:r>
              <a:rPr sz="2300" spc="-70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300" spc="135" dirty="0">
                <a:solidFill>
                  <a:srgbClr val="EDEFF5"/>
                </a:solidFill>
                <a:latin typeface="Tahoma"/>
                <a:cs typeface="Tahoma"/>
              </a:rPr>
              <a:t>matrix.</a:t>
            </a:r>
            <a:endParaRPr sz="2300">
              <a:latin typeface="Tahoma"/>
              <a:cs typeface="Tahom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4858623"/>
            <a:ext cx="95250" cy="9524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5386665"/>
            <a:ext cx="95250" cy="952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5914707"/>
            <a:ext cx="95250" cy="9524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6442750"/>
            <a:ext cx="95250" cy="952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6970791"/>
            <a:ext cx="95250" cy="952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7498834"/>
            <a:ext cx="95250" cy="9524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8026875"/>
            <a:ext cx="95250" cy="952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5664" y="671272"/>
            <a:ext cx="4538345" cy="895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700" dirty="0"/>
              <a:t>Methodology</a:t>
            </a:r>
            <a:endParaRPr sz="5700"/>
          </a:p>
        </p:txBody>
      </p:sp>
      <p:grpSp>
        <p:nvGrpSpPr>
          <p:cNvPr id="3" name="object 3"/>
          <p:cNvGrpSpPr/>
          <p:nvPr/>
        </p:nvGrpSpPr>
        <p:grpSpPr>
          <a:xfrm>
            <a:off x="806386" y="1841301"/>
            <a:ext cx="1168400" cy="7705090"/>
            <a:chOff x="806386" y="1841301"/>
            <a:chExt cx="1168400" cy="7705090"/>
          </a:xfrm>
        </p:grpSpPr>
        <p:sp>
          <p:nvSpPr>
            <p:cNvPr id="4" name="object 4"/>
            <p:cNvSpPr/>
            <p:nvPr/>
          </p:nvSpPr>
          <p:spPr>
            <a:xfrm>
              <a:off x="1026160" y="1841308"/>
              <a:ext cx="948690" cy="7705090"/>
            </a:xfrm>
            <a:custGeom>
              <a:avLst/>
              <a:gdLst/>
              <a:ahLst/>
              <a:cxnLst/>
              <a:rect l="l" t="t" r="r" b="b"/>
              <a:pathLst>
                <a:path w="948689" h="7705090">
                  <a:moveTo>
                    <a:pt x="28575" y="6375"/>
                  </a:moveTo>
                  <a:lnTo>
                    <a:pt x="22199" y="0"/>
                  </a:lnTo>
                  <a:lnTo>
                    <a:pt x="6388" y="0"/>
                  </a:lnTo>
                  <a:lnTo>
                    <a:pt x="0" y="6375"/>
                  </a:lnTo>
                  <a:lnTo>
                    <a:pt x="0" y="7698765"/>
                  </a:lnTo>
                  <a:lnTo>
                    <a:pt x="6324" y="7705090"/>
                  </a:lnTo>
                  <a:lnTo>
                    <a:pt x="22263" y="7705090"/>
                  </a:lnTo>
                  <a:lnTo>
                    <a:pt x="28575" y="7698765"/>
                  </a:lnTo>
                  <a:lnTo>
                    <a:pt x="28575" y="6375"/>
                  </a:lnTo>
                  <a:close/>
                </a:path>
                <a:path w="948689" h="7705090">
                  <a:moveTo>
                    <a:pt x="948143" y="460260"/>
                  </a:moveTo>
                  <a:lnTo>
                    <a:pt x="941819" y="453923"/>
                  </a:lnTo>
                  <a:lnTo>
                    <a:pt x="226199" y="453923"/>
                  </a:lnTo>
                  <a:lnTo>
                    <a:pt x="219875" y="460260"/>
                  </a:lnTo>
                  <a:lnTo>
                    <a:pt x="219875" y="476161"/>
                  </a:lnTo>
                  <a:lnTo>
                    <a:pt x="226199" y="482498"/>
                  </a:lnTo>
                  <a:lnTo>
                    <a:pt x="941819" y="482498"/>
                  </a:lnTo>
                  <a:lnTo>
                    <a:pt x="948143" y="476161"/>
                  </a:lnTo>
                  <a:lnTo>
                    <a:pt x="948143" y="460260"/>
                  </a:lnTo>
                  <a:close/>
                </a:path>
              </a:pathLst>
            </a:custGeom>
            <a:solidFill>
              <a:srgbClr val="6064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06386" y="2075408"/>
              <a:ext cx="468630" cy="468630"/>
            </a:xfrm>
            <a:custGeom>
              <a:avLst/>
              <a:gdLst/>
              <a:ahLst/>
              <a:cxnLst/>
              <a:rect l="l" t="t" r="r" b="b"/>
              <a:pathLst>
                <a:path w="468630" h="468630">
                  <a:moveTo>
                    <a:pt x="281116" y="468213"/>
                  </a:moveTo>
                  <a:lnTo>
                    <a:pt x="187061" y="468213"/>
                  </a:lnTo>
                  <a:lnTo>
                    <a:pt x="137525" y="461553"/>
                  </a:lnTo>
                  <a:lnTo>
                    <a:pt x="92773" y="442661"/>
                  </a:lnTo>
                  <a:lnTo>
                    <a:pt x="54852" y="413360"/>
                  </a:lnTo>
                  <a:lnTo>
                    <a:pt x="25551" y="375439"/>
                  </a:lnTo>
                  <a:lnTo>
                    <a:pt x="6659" y="330687"/>
                  </a:lnTo>
                  <a:lnTo>
                    <a:pt x="0" y="281154"/>
                  </a:lnTo>
                  <a:lnTo>
                    <a:pt x="0" y="187093"/>
                  </a:lnTo>
                  <a:lnTo>
                    <a:pt x="6659" y="137560"/>
                  </a:lnTo>
                  <a:lnTo>
                    <a:pt x="25551" y="92808"/>
                  </a:lnTo>
                  <a:lnTo>
                    <a:pt x="54852" y="54887"/>
                  </a:lnTo>
                  <a:lnTo>
                    <a:pt x="92773" y="25586"/>
                  </a:lnTo>
                  <a:lnTo>
                    <a:pt x="137525" y="6694"/>
                  </a:lnTo>
                  <a:lnTo>
                    <a:pt x="187318" y="0"/>
                  </a:lnTo>
                  <a:lnTo>
                    <a:pt x="280859" y="0"/>
                  </a:lnTo>
                  <a:lnTo>
                    <a:pt x="330652" y="6694"/>
                  </a:lnTo>
                  <a:lnTo>
                    <a:pt x="375404" y="25586"/>
                  </a:lnTo>
                  <a:lnTo>
                    <a:pt x="413325" y="54887"/>
                  </a:lnTo>
                  <a:lnTo>
                    <a:pt x="442626" y="92808"/>
                  </a:lnTo>
                  <a:lnTo>
                    <a:pt x="461518" y="137560"/>
                  </a:lnTo>
                  <a:lnTo>
                    <a:pt x="468178" y="187093"/>
                  </a:lnTo>
                  <a:lnTo>
                    <a:pt x="468178" y="281154"/>
                  </a:lnTo>
                  <a:lnTo>
                    <a:pt x="461518" y="330687"/>
                  </a:lnTo>
                  <a:lnTo>
                    <a:pt x="442626" y="375439"/>
                  </a:lnTo>
                  <a:lnTo>
                    <a:pt x="413325" y="413360"/>
                  </a:lnTo>
                  <a:lnTo>
                    <a:pt x="375404" y="442661"/>
                  </a:lnTo>
                  <a:lnTo>
                    <a:pt x="330652" y="461553"/>
                  </a:lnTo>
                  <a:lnTo>
                    <a:pt x="281116" y="468213"/>
                  </a:lnTo>
                  <a:close/>
                </a:path>
              </a:pathLst>
            </a:custGeom>
            <a:solidFill>
              <a:srgbClr val="282B3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969566" y="2106378"/>
            <a:ext cx="206375" cy="4159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550" b="1" spc="5" dirty="0">
                <a:solidFill>
                  <a:srgbClr val="EDEFF5"/>
                </a:solidFill>
                <a:latin typeface="Arial"/>
                <a:cs typeface="Arial"/>
              </a:rPr>
              <a:t>1</a:t>
            </a:r>
            <a:endParaRPr sz="255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9611559" y="3268862"/>
            <a:ext cx="19685" cy="28575"/>
          </a:xfrm>
          <a:custGeom>
            <a:avLst/>
            <a:gdLst/>
            <a:ahLst/>
            <a:cxnLst/>
            <a:rect l="l" t="t" r="r" b="b"/>
            <a:pathLst>
              <a:path w="19684" h="28575">
                <a:moveTo>
                  <a:pt x="0" y="28574"/>
                </a:moveTo>
                <a:lnTo>
                  <a:pt x="0" y="0"/>
                </a:lnTo>
                <a:lnTo>
                  <a:pt x="19554" y="0"/>
                </a:lnTo>
                <a:lnTo>
                  <a:pt x="19554" y="28574"/>
                </a:lnTo>
                <a:lnTo>
                  <a:pt x="0" y="28574"/>
                </a:lnTo>
                <a:close/>
              </a:path>
            </a:pathLst>
          </a:custGeom>
          <a:solidFill>
            <a:srgbClr val="9998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172394" y="1972519"/>
            <a:ext cx="15088235" cy="1351915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sz="2800" b="1" spc="5" dirty="0">
                <a:solidFill>
                  <a:srgbClr val="EDEFF5"/>
                </a:solidFill>
                <a:latin typeface="Arial"/>
                <a:cs typeface="Arial"/>
              </a:rPr>
              <a:t>Data</a:t>
            </a:r>
            <a:r>
              <a:rPr sz="2800" b="1" spc="-25" dirty="0">
                <a:solidFill>
                  <a:srgbClr val="EDEFF5"/>
                </a:solidFill>
                <a:latin typeface="Arial"/>
                <a:cs typeface="Arial"/>
              </a:rPr>
              <a:t> </a:t>
            </a:r>
            <a:r>
              <a:rPr sz="2800" b="1" spc="5" dirty="0">
                <a:solidFill>
                  <a:srgbClr val="EDEFF5"/>
                </a:solidFill>
                <a:latin typeface="Arial"/>
                <a:cs typeface="Arial"/>
              </a:rPr>
              <a:t>Collection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80"/>
              </a:spcBef>
            </a:pPr>
            <a:r>
              <a:rPr sz="2400" spc="20" dirty="0">
                <a:solidFill>
                  <a:srgbClr val="EDEFF5"/>
                </a:solidFill>
                <a:latin typeface="Verdana"/>
                <a:cs typeface="Verdana"/>
              </a:rPr>
              <a:t>The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20" dirty="0">
                <a:solidFill>
                  <a:srgbClr val="EDEFF5"/>
                </a:solidFill>
                <a:latin typeface="Verdana"/>
                <a:cs typeface="Verdana"/>
              </a:rPr>
              <a:t>dataset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EDEFF5"/>
                </a:solidFill>
                <a:latin typeface="Verdana"/>
                <a:cs typeface="Verdana"/>
              </a:rPr>
              <a:t>used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5" dirty="0">
                <a:solidFill>
                  <a:srgbClr val="EDEFF5"/>
                </a:solidFill>
                <a:latin typeface="Verdana"/>
                <a:cs typeface="Verdana"/>
              </a:rPr>
              <a:t>for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20" dirty="0">
                <a:solidFill>
                  <a:srgbClr val="EDEFF5"/>
                </a:solidFill>
                <a:latin typeface="Verdana"/>
                <a:cs typeface="Verdana"/>
              </a:rPr>
              <a:t>this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20" dirty="0">
                <a:solidFill>
                  <a:srgbClr val="EDEFF5"/>
                </a:solidFill>
                <a:latin typeface="Verdana"/>
                <a:cs typeface="Verdana"/>
              </a:rPr>
              <a:t>project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40" dirty="0">
                <a:solidFill>
                  <a:srgbClr val="EDEFF5"/>
                </a:solidFill>
                <a:latin typeface="Verdana"/>
                <a:cs typeface="Verdana"/>
              </a:rPr>
              <a:t>is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60" dirty="0">
                <a:solidFill>
                  <a:srgbClr val="EDEFF5"/>
                </a:solidFill>
                <a:latin typeface="Verdana"/>
                <a:cs typeface="Verdana"/>
              </a:rPr>
              <a:t>the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b="1" spc="80" dirty="0">
                <a:solidFill>
                  <a:srgbClr val="EDEFF5"/>
                </a:solidFill>
                <a:latin typeface="Tahoma"/>
                <a:cs typeface="Tahoma"/>
              </a:rPr>
              <a:t>Brain</a:t>
            </a:r>
            <a:r>
              <a:rPr sz="2400" b="1" spc="-1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400" b="1" spc="100" dirty="0">
                <a:solidFill>
                  <a:srgbClr val="EDEFF5"/>
                </a:solidFill>
                <a:latin typeface="Tahoma"/>
                <a:cs typeface="Tahoma"/>
              </a:rPr>
              <a:t>Tumor</a:t>
            </a:r>
            <a:r>
              <a:rPr sz="2400" b="1" spc="-1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400" b="1" spc="95" dirty="0">
                <a:solidFill>
                  <a:srgbClr val="EDEFF5"/>
                </a:solidFill>
                <a:latin typeface="Tahoma"/>
                <a:cs typeface="Tahoma"/>
              </a:rPr>
              <a:t>Detection</a:t>
            </a:r>
            <a:r>
              <a:rPr sz="2400" b="1" spc="-10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400" b="1" spc="-55" dirty="0">
                <a:solidFill>
                  <a:srgbClr val="EDEFF5"/>
                </a:solidFill>
                <a:latin typeface="Tahoma"/>
                <a:cs typeface="Tahoma"/>
              </a:rPr>
              <a:t>MRI</a:t>
            </a:r>
            <a:r>
              <a:rPr sz="2400" b="1" spc="-65" dirty="0">
                <a:solidFill>
                  <a:srgbClr val="EDEFF5"/>
                </a:solidFill>
                <a:latin typeface="Tahoma"/>
                <a:cs typeface="Tahoma"/>
              </a:rPr>
              <a:t> </a:t>
            </a:r>
            <a:r>
              <a:rPr sz="2400" spc="-30" dirty="0">
                <a:solidFill>
                  <a:srgbClr val="EDEFF5"/>
                </a:solidFill>
                <a:latin typeface="Verdana"/>
                <a:cs typeface="Verdana"/>
              </a:rPr>
              <a:t>dataset,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45" dirty="0">
                <a:solidFill>
                  <a:srgbClr val="EDEFF5"/>
                </a:solidFill>
                <a:latin typeface="Verdana"/>
                <a:cs typeface="Verdana"/>
              </a:rPr>
              <a:t>sourced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EDEFF5"/>
                </a:solidFill>
                <a:latin typeface="Verdana"/>
                <a:cs typeface="Verdana"/>
              </a:rPr>
              <a:t>from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EDEFF5"/>
                </a:solidFill>
                <a:latin typeface="Verdana"/>
                <a:cs typeface="Verdana"/>
              </a:rPr>
              <a:t>Kaggle.</a:t>
            </a:r>
            <a:endParaRPr sz="2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725"/>
              </a:spcBef>
            </a:pPr>
            <a:r>
              <a:rPr sz="2400" spc="85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4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4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400" spc="35" dirty="0">
                <a:solidFill>
                  <a:srgbClr val="EDEFF5"/>
                </a:solidFill>
                <a:latin typeface="Verdana"/>
                <a:cs typeface="Verdana"/>
              </a:rPr>
              <a:t>k</a:t>
            </a:r>
            <a:r>
              <a:rPr sz="2400" spc="-21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580" dirty="0">
                <a:solidFill>
                  <a:srgbClr val="EDEFF5"/>
                </a:solidFill>
                <a:latin typeface="Verdana"/>
                <a:cs typeface="Verdana"/>
              </a:rPr>
              <a:t>:</a:t>
            </a:r>
            <a:r>
              <a:rPr sz="2400" spc="-21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u="heavy" spc="17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B</a:t>
            </a:r>
            <a:r>
              <a:rPr sz="2400" u="heavy" spc="-6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r</a:t>
            </a:r>
            <a:r>
              <a:rPr sz="2400" u="heavy" spc="-2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a</a:t>
            </a:r>
            <a:r>
              <a:rPr sz="2400" u="heavy" spc="-1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i</a:t>
            </a:r>
            <a:r>
              <a:rPr sz="2400" u="heavy" spc="114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n</a:t>
            </a:r>
            <a:r>
              <a:rPr sz="2400" u="heavy" spc="-32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_</a:t>
            </a:r>
            <a:r>
              <a:rPr sz="2400" u="heavy" spc="-9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T</a:t>
            </a:r>
            <a:r>
              <a:rPr sz="2400" u="heavy" spc="10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u</a:t>
            </a:r>
            <a:r>
              <a:rPr sz="2400" u="heavy" spc="229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m</a:t>
            </a:r>
            <a:r>
              <a:rPr sz="2400" u="heavy" spc="5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o</a:t>
            </a:r>
            <a:r>
              <a:rPr sz="2400" u="heavy" spc="-6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r</a:t>
            </a:r>
            <a:r>
              <a:rPr sz="2400" u="heavy" spc="-32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_</a:t>
            </a:r>
            <a:r>
              <a:rPr sz="2400" u="heavy" spc="14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D</a:t>
            </a:r>
            <a:r>
              <a:rPr sz="2400" u="heavy" spc="2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e</a:t>
            </a:r>
            <a:r>
              <a:rPr sz="2400" u="heavy" spc="3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t</a:t>
            </a:r>
            <a:r>
              <a:rPr sz="2400" u="heavy" spc="2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e</a:t>
            </a:r>
            <a:r>
              <a:rPr sz="2400" u="heavy" spc="10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c</a:t>
            </a:r>
            <a:r>
              <a:rPr sz="2400" u="heavy" spc="3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t</a:t>
            </a:r>
            <a:r>
              <a:rPr sz="2400" u="heavy" spc="-1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i</a:t>
            </a:r>
            <a:r>
              <a:rPr sz="2400" u="heavy" spc="5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o</a:t>
            </a:r>
            <a:r>
              <a:rPr sz="2400" u="heavy" spc="114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n</a:t>
            </a:r>
            <a:r>
              <a:rPr sz="2400" u="heavy" spc="-32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_</a:t>
            </a:r>
            <a:r>
              <a:rPr sz="2400" u="heavy" spc="28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M</a:t>
            </a:r>
            <a:r>
              <a:rPr sz="2400" u="heavy" spc="7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R</a:t>
            </a:r>
            <a:r>
              <a:rPr sz="2400" u="heavy" spc="-28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2"/>
              </a:rPr>
              <a:t>I</a:t>
            </a:r>
            <a:r>
              <a:rPr sz="2400" spc="-210" dirty="0">
                <a:solidFill>
                  <a:srgbClr val="9998FF"/>
                </a:solidFill>
                <a:latin typeface="Verdana"/>
                <a:cs typeface="Verdana"/>
                <a:hlinkClick r:id="rId2"/>
              </a:rPr>
              <a:t> </a:t>
            </a:r>
            <a:r>
              <a:rPr sz="2400" spc="-295" dirty="0">
                <a:solidFill>
                  <a:srgbClr val="9998FF"/>
                </a:solidFill>
                <a:latin typeface="Verdana"/>
                <a:cs typeface="Verdana"/>
                <a:hlinkClick r:id="rId2"/>
              </a:rPr>
              <a:t>(</a:t>
            </a:r>
            <a:r>
              <a:rPr sz="2400" u="heavy" spc="3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3"/>
              </a:rPr>
              <a:t>k</a:t>
            </a:r>
            <a:r>
              <a:rPr sz="2400" u="heavy" spc="-2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3"/>
              </a:rPr>
              <a:t>a</a:t>
            </a:r>
            <a:r>
              <a:rPr sz="2400" spc="160" dirty="0">
                <a:solidFill>
                  <a:srgbClr val="9998FF"/>
                </a:solidFill>
                <a:latin typeface="Verdana"/>
                <a:cs typeface="Verdana"/>
                <a:hlinkClick r:id="rId3"/>
              </a:rPr>
              <a:t>g</a:t>
            </a:r>
            <a:r>
              <a:rPr sz="2400" u="heavy" spc="16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3"/>
              </a:rPr>
              <a:t>g</a:t>
            </a:r>
            <a:r>
              <a:rPr sz="2400" u="heavy" spc="-1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3"/>
              </a:rPr>
              <a:t>l</a:t>
            </a:r>
            <a:r>
              <a:rPr sz="2400" u="heavy" spc="2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3"/>
              </a:rPr>
              <a:t>e</a:t>
            </a:r>
            <a:r>
              <a:rPr sz="2400" u="heavy" spc="-360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3"/>
              </a:rPr>
              <a:t>.</a:t>
            </a:r>
            <a:r>
              <a:rPr sz="2400" u="heavy" spc="10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3"/>
              </a:rPr>
              <a:t>c</a:t>
            </a:r>
            <a:r>
              <a:rPr sz="2400" u="heavy" spc="5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3"/>
              </a:rPr>
              <a:t>o</a:t>
            </a:r>
            <a:r>
              <a:rPr sz="2400" u="heavy" spc="235" dirty="0">
                <a:solidFill>
                  <a:srgbClr val="9998FF"/>
                </a:solidFill>
                <a:uFill>
                  <a:solidFill>
                    <a:srgbClr val="9998FF"/>
                  </a:solidFill>
                </a:uFill>
                <a:latin typeface="Verdana"/>
                <a:cs typeface="Verdana"/>
                <a:hlinkClick r:id="rId3"/>
              </a:rPr>
              <a:t>m</a:t>
            </a:r>
            <a:r>
              <a:rPr sz="2400" spc="-295" dirty="0">
                <a:solidFill>
                  <a:srgbClr val="9998FF"/>
                </a:solidFill>
                <a:latin typeface="Verdana"/>
                <a:cs typeface="Verdana"/>
                <a:hlinkClick r:id="rId2"/>
              </a:rPr>
              <a:t>)</a:t>
            </a:r>
            <a:endParaRPr sz="2400">
              <a:latin typeface="Verdana"/>
              <a:cs typeface="Verdan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806386" y="3957786"/>
            <a:ext cx="1168400" cy="468630"/>
            <a:chOff x="806386" y="3957786"/>
            <a:chExt cx="1168400" cy="468630"/>
          </a:xfrm>
        </p:grpSpPr>
        <p:sp>
          <p:nvSpPr>
            <p:cNvPr id="10" name="object 10"/>
            <p:cNvSpPr/>
            <p:nvPr/>
          </p:nvSpPr>
          <p:spPr>
            <a:xfrm>
              <a:off x="1246037" y="4177604"/>
              <a:ext cx="728345" cy="28575"/>
            </a:xfrm>
            <a:custGeom>
              <a:avLst/>
              <a:gdLst/>
              <a:ahLst/>
              <a:cxnLst/>
              <a:rect l="l" t="t" r="r" b="b"/>
              <a:pathLst>
                <a:path w="728344" h="28575">
                  <a:moveTo>
                    <a:pt x="721945" y="28574"/>
                  </a:moveTo>
                  <a:lnTo>
                    <a:pt x="6332" y="28574"/>
                  </a:lnTo>
                  <a:lnTo>
                    <a:pt x="0" y="22241"/>
                  </a:lnTo>
                  <a:lnTo>
                    <a:pt x="0" y="6332"/>
                  </a:lnTo>
                  <a:lnTo>
                    <a:pt x="6332" y="0"/>
                  </a:lnTo>
                  <a:lnTo>
                    <a:pt x="721946" y="0"/>
                  </a:lnTo>
                  <a:lnTo>
                    <a:pt x="728278" y="6332"/>
                  </a:lnTo>
                  <a:lnTo>
                    <a:pt x="728278" y="22241"/>
                  </a:lnTo>
                  <a:lnTo>
                    <a:pt x="721945" y="28574"/>
                  </a:lnTo>
                  <a:close/>
                </a:path>
              </a:pathLst>
            </a:custGeom>
            <a:solidFill>
              <a:srgbClr val="6064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06386" y="3957786"/>
              <a:ext cx="468630" cy="468630"/>
            </a:xfrm>
            <a:custGeom>
              <a:avLst/>
              <a:gdLst/>
              <a:ahLst/>
              <a:cxnLst/>
              <a:rect l="l" t="t" r="r" b="b"/>
              <a:pathLst>
                <a:path w="468630" h="468629">
                  <a:moveTo>
                    <a:pt x="281120" y="468213"/>
                  </a:moveTo>
                  <a:lnTo>
                    <a:pt x="187057" y="468213"/>
                  </a:lnTo>
                  <a:lnTo>
                    <a:pt x="137525" y="461554"/>
                  </a:lnTo>
                  <a:lnTo>
                    <a:pt x="92773" y="442662"/>
                  </a:lnTo>
                  <a:lnTo>
                    <a:pt x="54852" y="413361"/>
                  </a:lnTo>
                  <a:lnTo>
                    <a:pt x="25551" y="375440"/>
                  </a:lnTo>
                  <a:lnTo>
                    <a:pt x="6659" y="330687"/>
                  </a:lnTo>
                  <a:lnTo>
                    <a:pt x="0" y="281154"/>
                  </a:lnTo>
                  <a:lnTo>
                    <a:pt x="0" y="187094"/>
                  </a:lnTo>
                  <a:lnTo>
                    <a:pt x="6659" y="137561"/>
                  </a:lnTo>
                  <a:lnTo>
                    <a:pt x="25551" y="92808"/>
                  </a:lnTo>
                  <a:lnTo>
                    <a:pt x="54852" y="54887"/>
                  </a:lnTo>
                  <a:lnTo>
                    <a:pt x="92773" y="25586"/>
                  </a:lnTo>
                  <a:lnTo>
                    <a:pt x="137525" y="6694"/>
                  </a:lnTo>
                  <a:lnTo>
                    <a:pt x="187321" y="0"/>
                  </a:lnTo>
                  <a:lnTo>
                    <a:pt x="280856" y="0"/>
                  </a:lnTo>
                  <a:lnTo>
                    <a:pt x="330652" y="6694"/>
                  </a:lnTo>
                  <a:lnTo>
                    <a:pt x="375404" y="25586"/>
                  </a:lnTo>
                  <a:lnTo>
                    <a:pt x="413325" y="54887"/>
                  </a:lnTo>
                  <a:lnTo>
                    <a:pt x="442626" y="92808"/>
                  </a:lnTo>
                  <a:lnTo>
                    <a:pt x="461518" y="137561"/>
                  </a:lnTo>
                  <a:lnTo>
                    <a:pt x="468178" y="187094"/>
                  </a:lnTo>
                  <a:lnTo>
                    <a:pt x="468178" y="281154"/>
                  </a:lnTo>
                  <a:lnTo>
                    <a:pt x="461518" y="330687"/>
                  </a:lnTo>
                  <a:lnTo>
                    <a:pt x="442626" y="375440"/>
                  </a:lnTo>
                  <a:lnTo>
                    <a:pt x="413325" y="413361"/>
                  </a:lnTo>
                  <a:lnTo>
                    <a:pt x="375404" y="442662"/>
                  </a:lnTo>
                  <a:lnTo>
                    <a:pt x="330652" y="461554"/>
                  </a:lnTo>
                  <a:lnTo>
                    <a:pt x="281120" y="468213"/>
                  </a:lnTo>
                  <a:close/>
                </a:path>
              </a:pathLst>
            </a:custGeom>
            <a:solidFill>
              <a:srgbClr val="282B3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937120" y="3988755"/>
            <a:ext cx="206375" cy="4159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550" b="1" spc="5" dirty="0">
                <a:solidFill>
                  <a:srgbClr val="EDEFF5"/>
                </a:solidFill>
                <a:latin typeface="Arial"/>
                <a:cs typeface="Arial"/>
              </a:rPr>
              <a:t>2</a:t>
            </a:r>
            <a:endParaRPr sz="25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72394" y="3775237"/>
            <a:ext cx="15368269" cy="281686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ts val="3329"/>
              </a:lnSpc>
              <a:spcBef>
                <a:spcPts val="125"/>
              </a:spcBef>
            </a:pPr>
            <a:r>
              <a:rPr sz="2800" b="1" spc="5" dirty="0">
                <a:solidFill>
                  <a:srgbClr val="EDEFF5"/>
                </a:solidFill>
                <a:latin typeface="Arial"/>
                <a:cs typeface="Arial"/>
              </a:rPr>
              <a:t>Preprocessing</a:t>
            </a:r>
            <a:endParaRPr sz="2800" dirty="0">
              <a:latin typeface="Arial"/>
              <a:cs typeface="Arial"/>
            </a:endParaRPr>
          </a:p>
          <a:p>
            <a:pPr marL="12700">
              <a:lnSpc>
                <a:spcPts val="2850"/>
              </a:lnSpc>
            </a:pPr>
            <a:r>
              <a:rPr sz="2400" spc="65" dirty="0">
                <a:solidFill>
                  <a:srgbClr val="EDEFF5"/>
                </a:solidFill>
                <a:latin typeface="Verdana"/>
                <a:cs typeface="Verdana"/>
              </a:rPr>
              <a:t>Preparing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60" dirty="0">
                <a:solidFill>
                  <a:srgbClr val="EDEFF5"/>
                </a:solidFill>
                <a:latin typeface="Verdana"/>
                <a:cs typeface="Verdana"/>
              </a:rPr>
              <a:t>the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35" dirty="0">
                <a:solidFill>
                  <a:srgbClr val="EDEFF5"/>
                </a:solidFill>
                <a:latin typeface="Verdana"/>
                <a:cs typeface="Verdana"/>
              </a:rPr>
              <a:t>data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5" dirty="0">
                <a:solidFill>
                  <a:srgbClr val="EDEFF5"/>
                </a:solidFill>
                <a:latin typeface="Verdana"/>
                <a:cs typeface="Verdana"/>
              </a:rPr>
              <a:t>for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90" dirty="0">
                <a:solidFill>
                  <a:srgbClr val="EDEFF5"/>
                </a:solidFill>
                <a:latin typeface="Verdana"/>
                <a:cs typeface="Verdana"/>
              </a:rPr>
              <a:t>model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40" dirty="0">
                <a:solidFill>
                  <a:srgbClr val="EDEFF5"/>
                </a:solidFill>
                <a:latin typeface="Verdana"/>
                <a:cs typeface="Verdana"/>
              </a:rPr>
              <a:t>training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15" dirty="0">
                <a:solidFill>
                  <a:srgbClr val="EDEFF5"/>
                </a:solidFill>
                <a:latin typeface="Verdana"/>
                <a:cs typeface="Verdana"/>
              </a:rPr>
              <a:t>by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15" dirty="0">
                <a:solidFill>
                  <a:srgbClr val="EDEFF5"/>
                </a:solidFill>
                <a:latin typeface="Verdana"/>
                <a:cs typeface="Verdana"/>
              </a:rPr>
              <a:t>resizing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45" dirty="0">
                <a:solidFill>
                  <a:srgbClr val="EDEFF5"/>
                </a:solidFill>
                <a:latin typeface="Verdana"/>
                <a:cs typeface="Verdana"/>
              </a:rPr>
              <a:t>to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110" dirty="0">
                <a:solidFill>
                  <a:srgbClr val="EDEFF5"/>
                </a:solidFill>
                <a:latin typeface="Verdana"/>
                <a:cs typeface="Verdana"/>
              </a:rPr>
              <a:t>64×64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360" dirty="0">
                <a:solidFill>
                  <a:srgbClr val="EDEFF5"/>
                </a:solidFill>
                <a:latin typeface="Verdana"/>
                <a:cs typeface="Verdana"/>
              </a:rPr>
              <a:t>,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80" dirty="0">
                <a:solidFill>
                  <a:srgbClr val="EDEFF5"/>
                </a:solidFill>
                <a:latin typeface="Verdana"/>
                <a:cs typeface="Verdana"/>
              </a:rPr>
              <a:t>and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60" dirty="0">
                <a:solidFill>
                  <a:srgbClr val="EDEFF5"/>
                </a:solidFill>
                <a:latin typeface="Verdana"/>
                <a:cs typeface="Verdana"/>
              </a:rPr>
              <a:t>Labeling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60" dirty="0">
                <a:solidFill>
                  <a:srgbClr val="EDEFF5"/>
                </a:solidFill>
                <a:latin typeface="Verdana"/>
                <a:cs typeface="Verdana"/>
              </a:rPr>
              <a:t>the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35" dirty="0">
                <a:solidFill>
                  <a:srgbClr val="EDEFF5"/>
                </a:solidFill>
                <a:latin typeface="Verdana"/>
                <a:cs typeface="Verdana"/>
              </a:rPr>
              <a:t>Data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655" dirty="0">
                <a:solidFill>
                  <a:srgbClr val="EDEFF5"/>
                </a:solidFill>
                <a:latin typeface="Verdana"/>
                <a:cs typeface="Verdana"/>
              </a:rPr>
              <a:t>1</a:t>
            </a:r>
            <a:r>
              <a:rPr sz="2400" spc="-3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5" dirty="0">
                <a:solidFill>
                  <a:srgbClr val="EDEFF5"/>
                </a:solidFill>
                <a:latin typeface="Verdana"/>
                <a:cs typeface="Verdana"/>
              </a:rPr>
              <a:t>for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75" dirty="0">
                <a:solidFill>
                  <a:srgbClr val="EDEFF5"/>
                </a:solidFill>
                <a:latin typeface="Verdana"/>
                <a:cs typeface="Verdana"/>
              </a:rPr>
              <a:t>tumor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360" dirty="0">
                <a:solidFill>
                  <a:srgbClr val="EDEFF5"/>
                </a:solidFill>
                <a:latin typeface="Verdana"/>
                <a:cs typeface="Verdana"/>
              </a:rPr>
              <a:t>,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75" dirty="0">
                <a:solidFill>
                  <a:srgbClr val="EDEFF5"/>
                </a:solidFill>
                <a:latin typeface="Verdana"/>
                <a:cs typeface="Verdana"/>
              </a:rPr>
              <a:t>0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-5" dirty="0">
                <a:solidFill>
                  <a:srgbClr val="EDEFF5"/>
                </a:solidFill>
                <a:latin typeface="Verdana"/>
                <a:cs typeface="Verdana"/>
              </a:rPr>
              <a:t>for</a:t>
            </a:r>
            <a:endParaRPr sz="240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870"/>
              </a:spcBef>
            </a:pPr>
            <a:r>
              <a:rPr sz="2400" spc="-5" dirty="0">
                <a:solidFill>
                  <a:srgbClr val="EDEFF5"/>
                </a:solidFill>
                <a:latin typeface="Verdana"/>
                <a:cs typeface="Verdana"/>
              </a:rPr>
              <a:t>normal.</a:t>
            </a:r>
            <a:endParaRPr sz="240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2135"/>
              </a:spcBef>
            </a:pPr>
            <a:r>
              <a:rPr sz="2500" b="1" spc="10" dirty="0">
                <a:solidFill>
                  <a:srgbClr val="EDEFF5"/>
                </a:solidFill>
                <a:latin typeface="Arial"/>
                <a:cs typeface="Arial"/>
              </a:rPr>
              <a:t>Model</a:t>
            </a:r>
            <a:r>
              <a:rPr sz="2500" b="1" spc="-20" dirty="0">
                <a:solidFill>
                  <a:srgbClr val="EDEFF5"/>
                </a:solidFill>
                <a:latin typeface="Arial"/>
                <a:cs typeface="Arial"/>
              </a:rPr>
              <a:t> </a:t>
            </a:r>
            <a:r>
              <a:rPr sz="2500" b="1" spc="5" dirty="0">
                <a:solidFill>
                  <a:srgbClr val="EDEFF5"/>
                </a:solidFill>
                <a:latin typeface="Arial"/>
                <a:cs typeface="Arial"/>
              </a:rPr>
              <a:t>Development</a:t>
            </a:r>
            <a:endParaRPr sz="2500" dirty="0">
              <a:latin typeface="Arial"/>
              <a:cs typeface="Arial"/>
            </a:endParaRPr>
          </a:p>
          <a:p>
            <a:pPr marL="12700" marR="19685">
              <a:lnSpc>
                <a:spcPts val="3450"/>
              </a:lnSpc>
              <a:spcBef>
                <a:spcPts val="85"/>
              </a:spcBef>
            </a:pPr>
            <a:r>
              <a:rPr sz="2200" spc="60" dirty="0">
                <a:solidFill>
                  <a:srgbClr val="EDEFF5"/>
                </a:solidFill>
                <a:latin typeface="Verdana"/>
                <a:cs typeface="Verdana"/>
              </a:rPr>
              <a:t>Implementing </a:t>
            </a:r>
            <a:r>
              <a:rPr sz="2200" spc="-10" dirty="0">
                <a:solidFill>
                  <a:srgbClr val="EDEFF5"/>
                </a:solidFill>
                <a:latin typeface="Verdana"/>
                <a:cs typeface="Verdana"/>
              </a:rPr>
              <a:t>a </a:t>
            </a:r>
            <a:r>
              <a:rPr sz="2200" spc="125" dirty="0">
                <a:solidFill>
                  <a:srgbClr val="EDEFF5"/>
                </a:solidFill>
                <a:latin typeface="Verdana"/>
                <a:cs typeface="Verdana"/>
              </a:rPr>
              <a:t>CNN </a:t>
            </a:r>
            <a:r>
              <a:rPr sz="2200" spc="30" dirty="0">
                <a:solidFill>
                  <a:srgbClr val="EDEFF5"/>
                </a:solidFill>
                <a:latin typeface="Verdana"/>
                <a:cs typeface="Verdana"/>
              </a:rPr>
              <a:t>architecture </a:t>
            </a:r>
            <a:r>
              <a:rPr sz="2200" spc="-10" dirty="0">
                <a:solidFill>
                  <a:srgbClr val="EDEFF5"/>
                </a:solidFill>
                <a:latin typeface="Verdana"/>
                <a:cs typeface="Verdana"/>
              </a:rPr>
              <a:t>for </a:t>
            </a:r>
            <a:r>
              <a:rPr sz="2200" spc="30" dirty="0">
                <a:solidFill>
                  <a:srgbClr val="EDEFF5"/>
                </a:solidFill>
                <a:latin typeface="Verdana"/>
                <a:cs typeface="Verdana"/>
              </a:rPr>
              <a:t>brain </a:t>
            </a:r>
            <a:r>
              <a:rPr sz="2200" spc="70" dirty="0">
                <a:solidFill>
                  <a:srgbClr val="EDEFF5"/>
                </a:solidFill>
                <a:latin typeface="Verdana"/>
                <a:cs typeface="Verdana"/>
              </a:rPr>
              <a:t>tumor </a:t>
            </a:r>
            <a:r>
              <a:rPr sz="2200" spc="15" dirty="0">
                <a:solidFill>
                  <a:srgbClr val="EDEFF5"/>
                </a:solidFill>
                <a:latin typeface="Verdana"/>
                <a:cs typeface="Verdana"/>
              </a:rPr>
              <a:t>detection, </a:t>
            </a:r>
            <a:r>
              <a:rPr sz="2200" spc="45" dirty="0">
                <a:solidFill>
                  <a:srgbClr val="EDEFF5"/>
                </a:solidFill>
                <a:latin typeface="Verdana"/>
                <a:cs typeface="Verdana"/>
              </a:rPr>
              <a:t>incorporating </a:t>
            </a:r>
            <a:r>
              <a:rPr sz="2200" spc="25" dirty="0">
                <a:solidFill>
                  <a:srgbClr val="EDEFF5"/>
                </a:solidFill>
                <a:latin typeface="Verdana"/>
                <a:cs typeface="Verdana"/>
              </a:rPr>
              <a:t>three </a:t>
            </a:r>
            <a:r>
              <a:rPr sz="2200" spc="35" dirty="0">
                <a:solidFill>
                  <a:srgbClr val="EDEFF5"/>
                </a:solidFill>
                <a:latin typeface="Verdana"/>
                <a:cs typeface="Verdana"/>
              </a:rPr>
              <a:t>convolutional </a:t>
            </a:r>
            <a:r>
              <a:rPr sz="2200" spc="-80" dirty="0">
                <a:solidFill>
                  <a:srgbClr val="EDEFF5"/>
                </a:solidFill>
                <a:latin typeface="Verdana"/>
                <a:cs typeface="Verdana"/>
              </a:rPr>
              <a:t>layers, </a:t>
            </a:r>
            <a:r>
              <a:rPr sz="2200" spc="-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65" dirty="0">
                <a:solidFill>
                  <a:srgbClr val="EDEFF5"/>
                </a:solidFill>
                <a:latin typeface="Verdana"/>
                <a:cs typeface="Verdana"/>
              </a:rPr>
              <a:t>pooling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-80" dirty="0">
                <a:solidFill>
                  <a:srgbClr val="EDEFF5"/>
                </a:solidFill>
                <a:latin typeface="Verdana"/>
                <a:cs typeface="Verdana"/>
              </a:rPr>
              <a:t>layers,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EDEFF5"/>
                </a:solidFill>
                <a:latin typeface="Verdana"/>
                <a:cs typeface="Verdana"/>
              </a:rPr>
              <a:t>fully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75" dirty="0">
                <a:solidFill>
                  <a:srgbClr val="EDEFF5"/>
                </a:solidFill>
                <a:latin typeface="Verdana"/>
                <a:cs typeface="Verdana"/>
              </a:rPr>
              <a:t>connected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45" dirty="0">
                <a:solidFill>
                  <a:srgbClr val="EDEFF5"/>
                </a:solidFill>
                <a:latin typeface="Verdana"/>
                <a:cs typeface="Verdana"/>
              </a:rPr>
              <a:t>dense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-80" dirty="0">
                <a:solidFill>
                  <a:srgbClr val="EDEFF5"/>
                </a:solidFill>
                <a:latin typeface="Verdana"/>
                <a:cs typeface="Verdana"/>
              </a:rPr>
              <a:t>layer,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75" dirty="0">
                <a:solidFill>
                  <a:srgbClr val="EDEFF5"/>
                </a:solidFill>
                <a:latin typeface="Verdana"/>
                <a:cs typeface="Verdana"/>
              </a:rPr>
              <a:t>and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50" dirty="0">
                <a:solidFill>
                  <a:srgbClr val="EDEFF5"/>
                </a:solidFill>
                <a:latin typeface="Verdana"/>
                <a:cs typeface="Verdana"/>
              </a:rPr>
              <a:t>an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75" dirty="0">
                <a:solidFill>
                  <a:srgbClr val="EDEFF5"/>
                </a:solidFill>
                <a:latin typeface="Verdana"/>
                <a:cs typeface="Verdana"/>
              </a:rPr>
              <a:t>output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45" dirty="0">
                <a:solidFill>
                  <a:srgbClr val="EDEFF5"/>
                </a:solidFill>
                <a:latin typeface="Verdana"/>
                <a:cs typeface="Verdana"/>
              </a:rPr>
              <a:t>dense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-30" dirty="0">
                <a:solidFill>
                  <a:srgbClr val="EDEFF5"/>
                </a:solidFill>
                <a:latin typeface="Verdana"/>
                <a:cs typeface="Verdana"/>
              </a:rPr>
              <a:t>layer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70" dirty="0">
                <a:solidFill>
                  <a:srgbClr val="EDEFF5"/>
                </a:solidFill>
                <a:latin typeface="Verdana"/>
                <a:cs typeface="Verdana"/>
              </a:rPr>
              <a:t>with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65" dirty="0">
                <a:solidFill>
                  <a:srgbClr val="EDEFF5"/>
                </a:solidFill>
                <a:latin typeface="Verdana"/>
                <a:cs typeface="Verdana"/>
              </a:rPr>
              <a:t>dropout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EDEFF5"/>
                </a:solidFill>
                <a:latin typeface="Verdana"/>
                <a:cs typeface="Verdana"/>
              </a:rPr>
              <a:t>for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50" dirty="0">
                <a:solidFill>
                  <a:srgbClr val="EDEFF5"/>
                </a:solidFill>
                <a:latin typeface="Verdana"/>
                <a:cs typeface="Verdana"/>
              </a:rPr>
              <a:t>improved</a:t>
            </a:r>
            <a:r>
              <a:rPr sz="22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200" spc="-15" dirty="0">
                <a:solidFill>
                  <a:srgbClr val="EDEFF5"/>
                </a:solidFill>
                <a:latin typeface="Verdana"/>
                <a:cs typeface="Verdana"/>
              </a:rPr>
              <a:t>accuracy.</a:t>
            </a:r>
            <a:endParaRPr sz="2200" dirty="0">
              <a:latin typeface="Verdana"/>
              <a:cs typeface="Verdana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806386" y="5382219"/>
            <a:ext cx="1168400" cy="468630"/>
            <a:chOff x="806386" y="5382219"/>
            <a:chExt cx="1168400" cy="468630"/>
          </a:xfrm>
        </p:grpSpPr>
        <p:sp>
          <p:nvSpPr>
            <p:cNvPr id="15" name="object 15"/>
            <p:cNvSpPr/>
            <p:nvPr/>
          </p:nvSpPr>
          <p:spPr>
            <a:xfrm>
              <a:off x="1246037" y="5602040"/>
              <a:ext cx="728345" cy="28575"/>
            </a:xfrm>
            <a:custGeom>
              <a:avLst/>
              <a:gdLst/>
              <a:ahLst/>
              <a:cxnLst/>
              <a:rect l="l" t="t" r="r" b="b"/>
              <a:pathLst>
                <a:path w="728344" h="28575">
                  <a:moveTo>
                    <a:pt x="721946" y="28574"/>
                  </a:moveTo>
                  <a:lnTo>
                    <a:pt x="6332" y="28574"/>
                  </a:lnTo>
                  <a:lnTo>
                    <a:pt x="0" y="22242"/>
                  </a:lnTo>
                  <a:lnTo>
                    <a:pt x="0" y="6332"/>
                  </a:lnTo>
                  <a:lnTo>
                    <a:pt x="6332" y="0"/>
                  </a:lnTo>
                  <a:lnTo>
                    <a:pt x="721945" y="0"/>
                  </a:lnTo>
                  <a:lnTo>
                    <a:pt x="728278" y="6332"/>
                  </a:lnTo>
                  <a:lnTo>
                    <a:pt x="728278" y="22242"/>
                  </a:lnTo>
                  <a:lnTo>
                    <a:pt x="721946" y="28574"/>
                  </a:lnTo>
                  <a:close/>
                </a:path>
              </a:pathLst>
            </a:custGeom>
            <a:solidFill>
              <a:srgbClr val="6064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806386" y="5382219"/>
              <a:ext cx="468630" cy="468630"/>
            </a:xfrm>
            <a:custGeom>
              <a:avLst/>
              <a:gdLst/>
              <a:ahLst/>
              <a:cxnLst/>
              <a:rect l="l" t="t" r="r" b="b"/>
              <a:pathLst>
                <a:path w="468630" h="468629">
                  <a:moveTo>
                    <a:pt x="281120" y="468213"/>
                  </a:moveTo>
                  <a:lnTo>
                    <a:pt x="187057" y="468213"/>
                  </a:lnTo>
                  <a:lnTo>
                    <a:pt x="137525" y="461554"/>
                  </a:lnTo>
                  <a:lnTo>
                    <a:pt x="92773" y="442661"/>
                  </a:lnTo>
                  <a:lnTo>
                    <a:pt x="54852" y="413361"/>
                  </a:lnTo>
                  <a:lnTo>
                    <a:pt x="25551" y="375440"/>
                  </a:lnTo>
                  <a:lnTo>
                    <a:pt x="6659" y="330687"/>
                  </a:lnTo>
                  <a:lnTo>
                    <a:pt x="0" y="281154"/>
                  </a:lnTo>
                  <a:lnTo>
                    <a:pt x="0" y="187094"/>
                  </a:lnTo>
                  <a:lnTo>
                    <a:pt x="6659" y="137561"/>
                  </a:lnTo>
                  <a:lnTo>
                    <a:pt x="25551" y="92808"/>
                  </a:lnTo>
                  <a:lnTo>
                    <a:pt x="54852" y="54887"/>
                  </a:lnTo>
                  <a:lnTo>
                    <a:pt x="92773" y="25586"/>
                  </a:lnTo>
                  <a:lnTo>
                    <a:pt x="137525" y="6694"/>
                  </a:lnTo>
                  <a:lnTo>
                    <a:pt x="187321" y="0"/>
                  </a:lnTo>
                  <a:lnTo>
                    <a:pt x="280856" y="0"/>
                  </a:lnTo>
                  <a:lnTo>
                    <a:pt x="330652" y="6694"/>
                  </a:lnTo>
                  <a:lnTo>
                    <a:pt x="375404" y="25586"/>
                  </a:lnTo>
                  <a:lnTo>
                    <a:pt x="413325" y="54887"/>
                  </a:lnTo>
                  <a:lnTo>
                    <a:pt x="442626" y="92808"/>
                  </a:lnTo>
                  <a:lnTo>
                    <a:pt x="461518" y="137561"/>
                  </a:lnTo>
                  <a:lnTo>
                    <a:pt x="468178" y="187094"/>
                  </a:lnTo>
                  <a:lnTo>
                    <a:pt x="468178" y="281154"/>
                  </a:lnTo>
                  <a:lnTo>
                    <a:pt x="461518" y="330687"/>
                  </a:lnTo>
                  <a:lnTo>
                    <a:pt x="442626" y="375440"/>
                  </a:lnTo>
                  <a:lnTo>
                    <a:pt x="413325" y="413361"/>
                  </a:lnTo>
                  <a:lnTo>
                    <a:pt x="375404" y="442661"/>
                  </a:lnTo>
                  <a:lnTo>
                    <a:pt x="330652" y="461554"/>
                  </a:lnTo>
                  <a:lnTo>
                    <a:pt x="281120" y="468213"/>
                  </a:lnTo>
                  <a:close/>
                </a:path>
              </a:pathLst>
            </a:custGeom>
            <a:solidFill>
              <a:srgbClr val="282B3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938907" y="5413191"/>
            <a:ext cx="206375" cy="4159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550" b="1" spc="5" dirty="0">
                <a:solidFill>
                  <a:srgbClr val="EDEFF5"/>
                </a:solidFill>
                <a:latin typeface="Arial"/>
                <a:cs typeface="Arial"/>
              </a:rPr>
              <a:t>3</a:t>
            </a:r>
            <a:endParaRPr sz="2550">
              <a:latin typeface="Arial"/>
              <a:cs typeface="Arial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806386" y="7139730"/>
            <a:ext cx="1168400" cy="468630"/>
            <a:chOff x="806386" y="7139730"/>
            <a:chExt cx="1168400" cy="468630"/>
          </a:xfrm>
        </p:grpSpPr>
        <p:sp>
          <p:nvSpPr>
            <p:cNvPr id="19" name="object 19"/>
            <p:cNvSpPr/>
            <p:nvPr/>
          </p:nvSpPr>
          <p:spPr>
            <a:xfrm>
              <a:off x="1246037" y="7359551"/>
              <a:ext cx="728345" cy="28575"/>
            </a:xfrm>
            <a:custGeom>
              <a:avLst/>
              <a:gdLst/>
              <a:ahLst/>
              <a:cxnLst/>
              <a:rect l="l" t="t" r="r" b="b"/>
              <a:pathLst>
                <a:path w="728344" h="28575">
                  <a:moveTo>
                    <a:pt x="721946" y="28574"/>
                  </a:moveTo>
                  <a:lnTo>
                    <a:pt x="6332" y="28574"/>
                  </a:lnTo>
                  <a:lnTo>
                    <a:pt x="0" y="22242"/>
                  </a:lnTo>
                  <a:lnTo>
                    <a:pt x="0" y="6332"/>
                  </a:lnTo>
                  <a:lnTo>
                    <a:pt x="6332" y="0"/>
                  </a:lnTo>
                  <a:lnTo>
                    <a:pt x="721945" y="0"/>
                  </a:lnTo>
                  <a:lnTo>
                    <a:pt x="728278" y="6332"/>
                  </a:lnTo>
                  <a:lnTo>
                    <a:pt x="728278" y="22242"/>
                  </a:lnTo>
                  <a:lnTo>
                    <a:pt x="721946" y="28574"/>
                  </a:lnTo>
                  <a:close/>
                </a:path>
              </a:pathLst>
            </a:custGeom>
            <a:solidFill>
              <a:srgbClr val="6064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806386" y="7139730"/>
              <a:ext cx="468630" cy="468630"/>
            </a:xfrm>
            <a:custGeom>
              <a:avLst/>
              <a:gdLst/>
              <a:ahLst/>
              <a:cxnLst/>
              <a:rect l="l" t="t" r="r" b="b"/>
              <a:pathLst>
                <a:path w="468630" h="468629">
                  <a:moveTo>
                    <a:pt x="281120" y="468213"/>
                  </a:moveTo>
                  <a:lnTo>
                    <a:pt x="187058" y="468213"/>
                  </a:lnTo>
                  <a:lnTo>
                    <a:pt x="137525" y="461554"/>
                  </a:lnTo>
                  <a:lnTo>
                    <a:pt x="92773" y="442661"/>
                  </a:lnTo>
                  <a:lnTo>
                    <a:pt x="54852" y="413361"/>
                  </a:lnTo>
                  <a:lnTo>
                    <a:pt x="25551" y="375440"/>
                  </a:lnTo>
                  <a:lnTo>
                    <a:pt x="6659" y="330687"/>
                  </a:lnTo>
                  <a:lnTo>
                    <a:pt x="0" y="281154"/>
                  </a:lnTo>
                  <a:lnTo>
                    <a:pt x="0" y="187094"/>
                  </a:lnTo>
                  <a:lnTo>
                    <a:pt x="6659" y="137561"/>
                  </a:lnTo>
                  <a:lnTo>
                    <a:pt x="25551" y="92808"/>
                  </a:lnTo>
                  <a:lnTo>
                    <a:pt x="54852" y="54887"/>
                  </a:lnTo>
                  <a:lnTo>
                    <a:pt x="92773" y="25586"/>
                  </a:lnTo>
                  <a:lnTo>
                    <a:pt x="137525" y="6694"/>
                  </a:lnTo>
                  <a:lnTo>
                    <a:pt x="187321" y="0"/>
                  </a:lnTo>
                  <a:lnTo>
                    <a:pt x="280856" y="0"/>
                  </a:lnTo>
                  <a:lnTo>
                    <a:pt x="330652" y="6694"/>
                  </a:lnTo>
                  <a:lnTo>
                    <a:pt x="375404" y="25586"/>
                  </a:lnTo>
                  <a:lnTo>
                    <a:pt x="413325" y="54887"/>
                  </a:lnTo>
                  <a:lnTo>
                    <a:pt x="442626" y="92808"/>
                  </a:lnTo>
                  <a:lnTo>
                    <a:pt x="461518" y="137561"/>
                  </a:lnTo>
                  <a:lnTo>
                    <a:pt x="468178" y="187094"/>
                  </a:lnTo>
                  <a:lnTo>
                    <a:pt x="468178" y="281154"/>
                  </a:lnTo>
                  <a:lnTo>
                    <a:pt x="461518" y="330687"/>
                  </a:lnTo>
                  <a:lnTo>
                    <a:pt x="442626" y="375440"/>
                  </a:lnTo>
                  <a:lnTo>
                    <a:pt x="413325" y="413361"/>
                  </a:lnTo>
                  <a:lnTo>
                    <a:pt x="375404" y="442661"/>
                  </a:lnTo>
                  <a:lnTo>
                    <a:pt x="330652" y="461554"/>
                  </a:lnTo>
                  <a:lnTo>
                    <a:pt x="281120" y="468213"/>
                  </a:lnTo>
                  <a:close/>
                </a:path>
              </a:pathLst>
            </a:custGeom>
            <a:solidFill>
              <a:srgbClr val="282B3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937269" y="7170701"/>
            <a:ext cx="206375" cy="4159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550" b="1" spc="5" dirty="0">
                <a:solidFill>
                  <a:srgbClr val="EDEFF5"/>
                </a:solidFill>
                <a:latin typeface="Arial"/>
                <a:cs typeface="Arial"/>
              </a:rPr>
              <a:t>4</a:t>
            </a:r>
            <a:endParaRPr sz="25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172394" y="6955108"/>
            <a:ext cx="15149830" cy="2780665"/>
          </a:xfrm>
          <a:prstGeom prst="rect">
            <a:avLst/>
          </a:prstGeom>
        </p:spPr>
        <p:txBody>
          <a:bodyPr vert="horz" wrap="square" lIns="0" tIns="1257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90"/>
              </a:spcBef>
            </a:pPr>
            <a:r>
              <a:rPr sz="2500" b="1" spc="5" dirty="0">
                <a:solidFill>
                  <a:srgbClr val="EDEFF5"/>
                </a:solidFill>
                <a:latin typeface="Arial"/>
                <a:cs typeface="Arial"/>
              </a:rPr>
              <a:t>Training</a:t>
            </a:r>
            <a:endParaRPr sz="2500">
              <a:latin typeface="Arial"/>
              <a:cs typeface="Arial"/>
            </a:endParaRPr>
          </a:p>
          <a:p>
            <a:pPr marL="12700" marR="181610">
              <a:lnSpc>
                <a:spcPts val="3300"/>
              </a:lnSpc>
              <a:spcBef>
                <a:spcPts val="220"/>
              </a:spcBef>
            </a:pPr>
            <a:r>
              <a:rPr sz="2100" spc="15" dirty="0">
                <a:solidFill>
                  <a:srgbClr val="EDEFF5"/>
                </a:solidFill>
                <a:latin typeface="Verdana"/>
                <a:cs typeface="Verdana"/>
              </a:rPr>
              <a:t>The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80" dirty="0">
                <a:solidFill>
                  <a:srgbClr val="EDEFF5"/>
                </a:solidFill>
                <a:latin typeface="Verdana"/>
                <a:cs typeface="Verdana"/>
              </a:rPr>
              <a:t>model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EDEFF5"/>
                </a:solidFill>
                <a:latin typeface="Verdana"/>
                <a:cs typeface="Verdana"/>
              </a:rPr>
              <a:t>was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EDEFF5"/>
                </a:solidFill>
                <a:latin typeface="Verdana"/>
                <a:cs typeface="Verdana"/>
              </a:rPr>
              <a:t>trained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80" dirty="0">
                <a:solidFill>
                  <a:srgbClr val="EDEFF5"/>
                </a:solidFill>
                <a:latin typeface="Verdana"/>
                <a:cs typeface="Verdana"/>
              </a:rPr>
              <a:t>on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15" dirty="0">
                <a:solidFill>
                  <a:srgbClr val="EDEFF5"/>
                </a:solidFill>
                <a:latin typeface="Verdana"/>
                <a:cs typeface="Verdana"/>
              </a:rPr>
              <a:t>64x64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dirty="0">
                <a:solidFill>
                  <a:srgbClr val="EDEFF5"/>
                </a:solidFill>
                <a:latin typeface="Verdana"/>
                <a:cs typeface="Verdana"/>
              </a:rPr>
              <a:t>grayscale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EDEFF5"/>
                </a:solidFill>
                <a:latin typeface="Verdana"/>
                <a:cs typeface="Verdana"/>
              </a:rPr>
              <a:t>MRI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50" dirty="0">
                <a:solidFill>
                  <a:srgbClr val="EDEFF5"/>
                </a:solidFill>
                <a:latin typeface="Verdana"/>
                <a:cs typeface="Verdana"/>
              </a:rPr>
              <a:t>images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55" dirty="0">
                <a:solidFill>
                  <a:srgbClr val="EDEFF5"/>
                </a:solidFill>
                <a:latin typeface="Verdana"/>
                <a:cs typeface="Verdana"/>
              </a:rPr>
              <a:t>using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70" dirty="0">
                <a:solidFill>
                  <a:srgbClr val="EDEFF5"/>
                </a:solidFill>
                <a:latin typeface="Verdana"/>
                <a:cs typeface="Verdana"/>
              </a:rPr>
              <a:t>batch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15" dirty="0">
                <a:solidFill>
                  <a:srgbClr val="EDEFF5"/>
                </a:solidFill>
                <a:latin typeface="Verdana"/>
                <a:cs typeface="Verdana"/>
              </a:rPr>
              <a:t>size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15" dirty="0">
                <a:solidFill>
                  <a:srgbClr val="EDEFF5"/>
                </a:solidFill>
                <a:latin typeface="Verdana"/>
                <a:cs typeface="Verdana"/>
              </a:rPr>
              <a:t>of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310" dirty="0">
                <a:solidFill>
                  <a:srgbClr val="EDEFF5"/>
                </a:solidFill>
                <a:latin typeface="Verdana"/>
                <a:cs typeface="Verdana"/>
              </a:rPr>
              <a:t>16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5" dirty="0">
                <a:solidFill>
                  <a:srgbClr val="EDEFF5"/>
                </a:solidFill>
                <a:latin typeface="Verdana"/>
                <a:cs typeface="Verdana"/>
              </a:rPr>
              <a:t>for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254" dirty="0">
                <a:solidFill>
                  <a:srgbClr val="EDEFF5"/>
                </a:solidFill>
                <a:latin typeface="Verdana"/>
                <a:cs typeface="Verdana"/>
              </a:rPr>
              <a:t>10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5" dirty="0">
                <a:solidFill>
                  <a:srgbClr val="EDEFF5"/>
                </a:solidFill>
                <a:latin typeface="Verdana"/>
                <a:cs typeface="Verdana"/>
              </a:rPr>
              <a:t>epochs.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15" dirty="0">
                <a:solidFill>
                  <a:srgbClr val="EDEFF5"/>
                </a:solidFill>
                <a:latin typeface="Verdana"/>
                <a:cs typeface="Verdana"/>
              </a:rPr>
              <a:t>After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5" dirty="0">
                <a:solidFill>
                  <a:srgbClr val="EDEFF5"/>
                </a:solidFill>
                <a:latin typeface="Verdana"/>
                <a:cs typeface="Verdana"/>
              </a:rPr>
              <a:t>training,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55" dirty="0">
                <a:solidFill>
                  <a:srgbClr val="EDEFF5"/>
                </a:solidFill>
                <a:latin typeface="Verdana"/>
                <a:cs typeface="Verdana"/>
              </a:rPr>
              <a:t>the </a:t>
            </a:r>
            <a:r>
              <a:rPr sz="2100" spc="-7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80" dirty="0">
                <a:solidFill>
                  <a:srgbClr val="EDEFF5"/>
                </a:solidFill>
                <a:latin typeface="Verdana"/>
                <a:cs typeface="Verdana"/>
              </a:rPr>
              <a:t>model</a:t>
            </a:r>
            <a:r>
              <a:rPr sz="2100" spc="-19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EDEFF5"/>
                </a:solidFill>
                <a:latin typeface="Verdana"/>
                <a:cs typeface="Verdana"/>
              </a:rPr>
              <a:t>was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5" dirty="0">
                <a:solidFill>
                  <a:srgbClr val="EDEFF5"/>
                </a:solidFill>
                <a:latin typeface="Verdana"/>
                <a:cs typeface="Verdana"/>
              </a:rPr>
              <a:t>saved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5" dirty="0">
                <a:solidFill>
                  <a:srgbClr val="EDEFF5"/>
                </a:solidFill>
                <a:latin typeface="Verdana"/>
                <a:cs typeface="Verdana"/>
              </a:rPr>
              <a:t>for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EDEFF5"/>
                </a:solidFill>
                <a:latin typeface="Verdana"/>
                <a:cs typeface="Verdana"/>
              </a:rPr>
              <a:t>future</a:t>
            </a:r>
            <a:r>
              <a:rPr sz="2100" spc="-18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65" dirty="0">
                <a:solidFill>
                  <a:srgbClr val="EDEFF5"/>
                </a:solidFill>
                <a:latin typeface="Verdana"/>
                <a:cs typeface="Verdana"/>
              </a:rPr>
              <a:t>use.</a:t>
            </a:r>
            <a:endParaRPr sz="2100">
              <a:latin typeface="Verdana"/>
              <a:cs typeface="Verdana"/>
            </a:endParaRPr>
          </a:p>
          <a:p>
            <a:pPr marL="12700">
              <a:lnSpc>
                <a:spcPts val="3710"/>
              </a:lnSpc>
              <a:spcBef>
                <a:spcPts val="1450"/>
              </a:spcBef>
            </a:pPr>
            <a:r>
              <a:rPr sz="3100" b="1" spc="5" dirty="0">
                <a:solidFill>
                  <a:srgbClr val="EDEFF5"/>
                </a:solidFill>
                <a:latin typeface="Arial"/>
                <a:cs typeface="Arial"/>
              </a:rPr>
              <a:t>Evaluation</a:t>
            </a:r>
            <a:endParaRPr sz="3100">
              <a:latin typeface="Arial"/>
              <a:cs typeface="Arial"/>
            </a:endParaRPr>
          </a:p>
          <a:p>
            <a:pPr marL="12700">
              <a:lnSpc>
                <a:spcPts val="2510"/>
              </a:lnSpc>
            </a:pPr>
            <a:r>
              <a:rPr sz="2100" spc="10" dirty="0">
                <a:solidFill>
                  <a:srgbClr val="EDEFF5"/>
                </a:solidFill>
                <a:latin typeface="Verdana"/>
                <a:cs typeface="Verdana"/>
              </a:rPr>
              <a:t>Assessing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55" dirty="0">
                <a:solidFill>
                  <a:srgbClr val="EDEFF5"/>
                </a:solidFill>
                <a:latin typeface="Verdana"/>
                <a:cs typeface="Verdana"/>
              </a:rPr>
              <a:t>the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EDEFF5"/>
                </a:solidFill>
                <a:latin typeface="Verdana"/>
                <a:cs typeface="Verdana"/>
              </a:rPr>
              <a:t>model's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45" dirty="0">
                <a:solidFill>
                  <a:srgbClr val="EDEFF5"/>
                </a:solidFill>
                <a:latin typeface="Verdana"/>
                <a:cs typeface="Verdana"/>
              </a:rPr>
              <a:t>performance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55" dirty="0">
                <a:solidFill>
                  <a:srgbClr val="EDEFF5"/>
                </a:solidFill>
                <a:latin typeface="Verdana"/>
                <a:cs typeface="Verdana"/>
              </a:rPr>
              <a:t>using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EDEFF5"/>
                </a:solidFill>
                <a:latin typeface="Verdana"/>
                <a:cs typeface="Verdana"/>
              </a:rPr>
              <a:t>appropriate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35" dirty="0">
                <a:solidFill>
                  <a:srgbClr val="EDEFF5"/>
                </a:solidFill>
                <a:latin typeface="Verdana"/>
                <a:cs typeface="Verdana"/>
              </a:rPr>
              <a:t>metrics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10" dirty="0">
                <a:solidFill>
                  <a:srgbClr val="EDEFF5"/>
                </a:solidFill>
                <a:latin typeface="Verdana"/>
                <a:cs typeface="Verdana"/>
              </a:rPr>
              <a:t>like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15" dirty="0">
                <a:solidFill>
                  <a:srgbClr val="EDEFF5"/>
                </a:solidFill>
                <a:latin typeface="Verdana"/>
                <a:cs typeface="Verdana"/>
              </a:rPr>
              <a:t>accuracy,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45" dirty="0">
                <a:solidFill>
                  <a:srgbClr val="EDEFF5"/>
                </a:solidFill>
                <a:latin typeface="Verdana"/>
                <a:cs typeface="Verdana"/>
              </a:rPr>
              <a:t>confusion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10" dirty="0">
                <a:solidFill>
                  <a:srgbClr val="EDEFF5"/>
                </a:solidFill>
                <a:latin typeface="Verdana"/>
                <a:cs typeface="Verdana"/>
              </a:rPr>
              <a:t>matrix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80" dirty="0">
                <a:solidFill>
                  <a:srgbClr val="EDEFF5"/>
                </a:solidFill>
                <a:latin typeface="Verdana"/>
                <a:cs typeface="Verdana"/>
              </a:rPr>
              <a:t>on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100" spc="-18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10" dirty="0">
                <a:solidFill>
                  <a:srgbClr val="EDEFF5"/>
                </a:solidFill>
                <a:latin typeface="Verdana"/>
                <a:cs typeface="Verdana"/>
              </a:rPr>
              <a:t>separate</a:t>
            </a:r>
            <a:r>
              <a:rPr sz="2100" spc="-17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100" spc="5" dirty="0">
                <a:solidFill>
                  <a:srgbClr val="EDEFF5"/>
                </a:solidFill>
                <a:latin typeface="Verdana"/>
                <a:cs typeface="Verdana"/>
              </a:rPr>
              <a:t>test</a:t>
            </a:r>
            <a:endParaRPr sz="21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780"/>
              </a:spcBef>
            </a:pPr>
            <a:r>
              <a:rPr sz="2100" spc="-25" dirty="0">
                <a:solidFill>
                  <a:srgbClr val="EDEFF5"/>
                </a:solidFill>
                <a:latin typeface="Verdana"/>
                <a:cs typeface="Verdana"/>
              </a:rPr>
              <a:t>dataset.</a:t>
            </a:r>
            <a:endParaRPr sz="2100">
              <a:latin typeface="Verdana"/>
              <a:cs typeface="Verdana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806386" y="8564166"/>
            <a:ext cx="1168400" cy="468630"/>
            <a:chOff x="806386" y="8564166"/>
            <a:chExt cx="1168400" cy="468630"/>
          </a:xfrm>
        </p:grpSpPr>
        <p:sp>
          <p:nvSpPr>
            <p:cNvPr id="24" name="object 24"/>
            <p:cNvSpPr/>
            <p:nvPr/>
          </p:nvSpPr>
          <p:spPr>
            <a:xfrm>
              <a:off x="1246037" y="8783984"/>
              <a:ext cx="728345" cy="28575"/>
            </a:xfrm>
            <a:custGeom>
              <a:avLst/>
              <a:gdLst/>
              <a:ahLst/>
              <a:cxnLst/>
              <a:rect l="l" t="t" r="r" b="b"/>
              <a:pathLst>
                <a:path w="728344" h="28575">
                  <a:moveTo>
                    <a:pt x="721946" y="28574"/>
                  </a:moveTo>
                  <a:lnTo>
                    <a:pt x="6332" y="28574"/>
                  </a:lnTo>
                  <a:lnTo>
                    <a:pt x="0" y="22242"/>
                  </a:lnTo>
                  <a:lnTo>
                    <a:pt x="0" y="6332"/>
                  </a:lnTo>
                  <a:lnTo>
                    <a:pt x="6332" y="0"/>
                  </a:lnTo>
                  <a:lnTo>
                    <a:pt x="721945" y="0"/>
                  </a:lnTo>
                  <a:lnTo>
                    <a:pt x="728278" y="6332"/>
                  </a:lnTo>
                  <a:lnTo>
                    <a:pt x="728278" y="22242"/>
                  </a:lnTo>
                  <a:lnTo>
                    <a:pt x="721946" y="28574"/>
                  </a:lnTo>
                  <a:close/>
                </a:path>
              </a:pathLst>
            </a:custGeom>
            <a:solidFill>
              <a:srgbClr val="6064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806386" y="8564166"/>
              <a:ext cx="468630" cy="468630"/>
            </a:xfrm>
            <a:custGeom>
              <a:avLst/>
              <a:gdLst/>
              <a:ahLst/>
              <a:cxnLst/>
              <a:rect l="l" t="t" r="r" b="b"/>
              <a:pathLst>
                <a:path w="468630" h="468629">
                  <a:moveTo>
                    <a:pt x="281120" y="468213"/>
                  </a:moveTo>
                  <a:lnTo>
                    <a:pt x="187057" y="468213"/>
                  </a:lnTo>
                  <a:lnTo>
                    <a:pt x="137525" y="461554"/>
                  </a:lnTo>
                  <a:lnTo>
                    <a:pt x="92773" y="442661"/>
                  </a:lnTo>
                  <a:lnTo>
                    <a:pt x="54852" y="413361"/>
                  </a:lnTo>
                  <a:lnTo>
                    <a:pt x="25551" y="375440"/>
                  </a:lnTo>
                  <a:lnTo>
                    <a:pt x="6659" y="330687"/>
                  </a:lnTo>
                  <a:lnTo>
                    <a:pt x="0" y="281154"/>
                  </a:lnTo>
                  <a:lnTo>
                    <a:pt x="0" y="187094"/>
                  </a:lnTo>
                  <a:lnTo>
                    <a:pt x="6659" y="137561"/>
                  </a:lnTo>
                  <a:lnTo>
                    <a:pt x="25551" y="92808"/>
                  </a:lnTo>
                  <a:lnTo>
                    <a:pt x="54852" y="54887"/>
                  </a:lnTo>
                  <a:lnTo>
                    <a:pt x="92773" y="25586"/>
                  </a:lnTo>
                  <a:lnTo>
                    <a:pt x="137525" y="6694"/>
                  </a:lnTo>
                  <a:lnTo>
                    <a:pt x="187321" y="0"/>
                  </a:lnTo>
                  <a:lnTo>
                    <a:pt x="280856" y="0"/>
                  </a:lnTo>
                  <a:lnTo>
                    <a:pt x="330652" y="6694"/>
                  </a:lnTo>
                  <a:lnTo>
                    <a:pt x="375404" y="25586"/>
                  </a:lnTo>
                  <a:lnTo>
                    <a:pt x="413325" y="54887"/>
                  </a:lnTo>
                  <a:lnTo>
                    <a:pt x="442626" y="92808"/>
                  </a:lnTo>
                  <a:lnTo>
                    <a:pt x="461518" y="137561"/>
                  </a:lnTo>
                  <a:lnTo>
                    <a:pt x="468178" y="187094"/>
                  </a:lnTo>
                  <a:lnTo>
                    <a:pt x="468178" y="281154"/>
                  </a:lnTo>
                  <a:lnTo>
                    <a:pt x="461518" y="330687"/>
                  </a:lnTo>
                  <a:lnTo>
                    <a:pt x="442626" y="375440"/>
                  </a:lnTo>
                  <a:lnTo>
                    <a:pt x="413325" y="413361"/>
                  </a:lnTo>
                  <a:lnTo>
                    <a:pt x="375404" y="442661"/>
                  </a:lnTo>
                  <a:lnTo>
                    <a:pt x="330652" y="461554"/>
                  </a:lnTo>
                  <a:lnTo>
                    <a:pt x="281120" y="468213"/>
                  </a:lnTo>
                  <a:close/>
                </a:path>
              </a:pathLst>
            </a:custGeom>
            <a:solidFill>
              <a:srgbClr val="282B3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939056" y="8595135"/>
            <a:ext cx="206375" cy="4159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550" b="1" spc="5" dirty="0">
                <a:solidFill>
                  <a:srgbClr val="EDEFF5"/>
                </a:solidFill>
                <a:latin typeface="Arial"/>
                <a:cs typeface="Arial"/>
              </a:rPr>
              <a:t>5</a:t>
            </a:r>
            <a:endParaRPr sz="25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5186" y="953377"/>
            <a:ext cx="6856730" cy="18180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7200"/>
              </a:lnSpc>
            </a:pPr>
            <a:r>
              <a:rPr dirty="0"/>
              <a:t>Data Collection and </a:t>
            </a:r>
            <a:r>
              <a:rPr spc="-1585" dirty="0"/>
              <a:t> </a:t>
            </a:r>
            <a:r>
              <a:rPr dirty="0"/>
              <a:t>Preprocessing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35186" y="3687045"/>
            <a:ext cx="15445105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spc="20" dirty="0">
                <a:solidFill>
                  <a:srgbClr val="EDEFF5"/>
                </a:solidFill>
                <a:latin typeface="Verdana"/>
                <a:cs typeface="Verdana"/>
              </a:rPr>
              <a:t>The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20" dirty="0">
                <a:solidFill>
                  <a:srgbClr val="EDEFF5"/>
                </a:solidFill>
                <a:latin typeface="Verdana"/>
                <a:cs typeface="Verdana"/>
              </a:rPr>
              <a:t>project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5" dirty="0">
                <a:solidFill>
                  <a:srgbClr val="EDEFF5"/>
                </a:solidFill>
                <a:latin typeface="Verdana"/>
                <a:cs typeface="Verdana"/>
              </a:rPr>
              <a:t>utilizes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45" dirty="0">
                <a:solidFill>
                  <a:srgbClr val="EDEFF5"/>
                </a:solidFill>
                <a:latin typeface="Verdana"/>
                <a:cs typeface="Verdana"/>
              </a:rPr>
              <a:t>publicly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EDEFF5"/>
                </a:solidFill>
                <a:latin typeface="Verdana"/>
                <a:cs typeface="Verdana"/>
              </a:rPr>
              <a:t>available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5" dirty="0">
                <a:solidFill>
                  <a:srgbClr val="EDEFF5"/>
                </a:solidFill>
                <a:latin typeface="Verdana"/>
                <a:cs typeface="Verdana"/>
              </a:rPr>
              <a:t>datasets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15" dirty="0">
                <a:solidFill>
                  <a:srgbClr val="EDEFF5"/>
                </a:solidFill>
                <a:latin typeface="Verdana"/>
                <a:cs typeface="Verdana"/>
              </a:rPr>
              <a:t>of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35" dirty="0">
                <a:solidFill>
                  <a:srgbClr val="EDEFF5"/>
                </a:solidFill>
                <a:latin typeface="Verdana"/>
                <a:cs typeface="Verdana"/>
              </a:rPr>
              <a:t>brain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25" dirty="0">
                <a:solidFill>
                  <a:srgbClr val="EDEFF5"/>
                </a:solidFill>
                <a:latin typeface="Verdana"/>
                <a:cs typeface="Verdana"/>
              </a:rPr>
              <a:t>MRI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15" dirty="0">
                <a:solidFill>
                  <a:srgbClr val="EDEFF5"/>
                </a:solidFill>
                <a:latin typeface="Verdana"/>
                <a:cs typeface="Verdana"/>
              </a:rPr>
              <a:t>scans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55" dirty="0">
                <a:solidFill>
                  <a:srgbClr val="EDEFF5"/>
                </a:solidFill>
                <a:latin typeface="Verdana"/>
                <a:cs typeface="Verdana"/>
              </a:rPr>
              <a:t>annotated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75" dirty="0">
                <a:solidFill>
                  <a:srgbClr val="EDEFF5"/>
                </a:solidFill>
                <a:latin typeface="Verdana"/>
                <a:cs typeface="Verdana"/>
              </a:rPr>
              <a:t>with</a:t>
            </a:r>
            <a:r>
              <a:rPr sz="24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75" dirty="0">
                <a:solidFill>
                  <a:srgbClr val="EDEFF5"/>
                </a:solidFill>
                <a:latin typeface="Verdana"/>
                <a:cs typeface="Verdana"/>
              </a:rPr>
              <a:t>tumor</a:t>
            </a:r>
            <a:r>
              <a:rPr sz="2400" spc="-204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400" spc="10" dirty="0">
                <a:solidFill>
                  <a:srgbClr val="EDEFF5"/>
                </a:solidFill>
                <a:latin typeface="Verdana"/>
                <a:cs typeface="Verdana"/>
              </a:rPr>
              <a:t>information.</a:t>
            </a:r>
            <a:endParaRPr sz="240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6259543"/>
            <a:ext cx="95250" cy="9524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6787585"/>
            <a:ext cx="95250" cy="9524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6226" y="7315626"/>
            <a:ext cx="95250" cy="9524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35186" y="4696652"/>
            <a:ext cx="5459730" cy="28340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sz="3150" b="1" spc="-5" dirty="0">
                <a:solidFill>
                  <a:srgbClr val="9998FF"/>
                </a:solidFill>
                <a:latin typeface="Arial"/>
                <a:cs typeface="Arial"/>
              </a:rPr>
              <a:t>Dataset</a:t>
            </a:r>
            <a:r>
              <a:rPr sz="3150" b="1" spc="-50" dirty="0">
                <a:solidFill>
                  <a:srgbClr val="9998FF"/>
                </a:solidFill>
                <a:latin typeface="Arial"/>
                <a:cs typeface="Arial"/>
              </a:rPr>
              <a:t> </a:t>
            </a:r>
            <a:r>
              <a:rPr sz="3150" b="1" spc="-5" dirty="0">
                <a:solidFill>
                  <a:srgbClr val="9998FF"/>
                </a:solidFill>
                <a:latin typeface="Arial"/>
                <a:cs typeface="Arial"/>
              </a:rPr>
              <a:t>Acquisition</a:t>
            </a:r>
            <a:endParaRPr sz="315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  <a:spcBef>
                <a:spcPts val="1905"/>
              </a:spcBef>
            </a:pPr>
            <a:r>
              <a:rPr sz="2500" spc="-10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spc="120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50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spc="110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500" spc="-7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5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spc="15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50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spc="14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5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spc="-7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5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spc="120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5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spc="-7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50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spc="120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500" spc="-6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5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spc="-30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5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spc="-15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500" spc="14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5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spc="-6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500" spc="-605" dirty="0">
                <a:solidFill>
                  <a:srgbClr val="EDEFF5"/>
                </a:solidFill>
                <a:latin typeface="Verdana"/>
                <a:cs typeface="Verdana"/>
              </a:rPr>
              <a:t>:</a:t>
            </a:r>
            <a:endParaRPr sz="2500">
              <a:latin typeface="Verdana"/>
              <a:cs typeface="Verdana"/>
            </a:endParaRPr>
          </a:p>
          <a:p>
            <a:pPr marL="796290" marR="386715" algn="just">
              <a:lnSpc>
                <a:spcPct val="150600"/>
              </a:lnSpc>
              <a:spcBef>
                <a:spcPts val="950"/>
              </a:spcBef>
            </a:pPr>
            <a:r>
              <a:rPr sz="2300" spc="-105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300" spc="-280" dirty="0">
                <a:solidFill>
                  <a:srgbClr val="EDEFF5"/>
                </a:solidFill>
                <a:latin typeface="Verdana"/>
                <a:cs typeface="Verdana"/>
              </a:rPr>
              <a:t>(</a:t>
            </a:r>
            <a:r>
              <a:rPr sz="2300" spc="-25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105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30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-280" dirty="0">
                <a:solidFill>
                  <a:srgbClr val="EDEFF5"/>
                </a:solidFill>
                <a:latin typeface="Verdana"/>
                <a:cs typeface="Verdana"/>
              </a:rPr>
              <a:t>)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60" dirty="0">
                <a:solidFill>
                  <a:srgbClr val="EDEFF5"/>
                </a:solidFill>
                <a:latin typeface="Verdana"/>
                <a:cs typeface="Verdana"/>
              </a:rPr>
              <a:t>-</a:t>
            </a:r>
            <a:r>
              <a:rPr sz="2300" spc="-625" dirty="0">
                <a:solidFill>
                  <a:srgbClr val="EDEFF5"/>
                </a:solidFill>
                <a:latin typeface="Verdana"/>
                <a:cs typeface="Verdana"/>
              </a:rPr>
              <a:t>1</a:t>
            </a:r>
            <a:r>
              <a:rPr sz="2300" spc="-150" dirty="0">
                <a:solidFill>
                  <a:srgbClr val="EDEFF5"/>
                </a:solidFill>
                <a:latin typeface="Verdana"/>
                <a:cs typeface="Verdana"/>
              </a:rPr>
              <a:t>5</a:t>
            </a:r>
            <a:r>
              <a:rPr sz="2300" spc="75" dirty="0">
                <a:solidFill>
                  <a:srgbClr val="EDEFF5"/>
                </a:solidFill>
                <a:latin typeface="Verdana"/>
                <a:cs typeface="Verdana"/>
              </a:rPr>
              <a:t>00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16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300" spc="-135" dirty="0">
                <a:solidFill>
                  <a:srgbClr val="EDEFF5"/>
                </a:solidFill>
                <a:latin typeface="Verdana"/>
                <a:cs typeface="Verdana"/>
              </a:rPr>
              <a:t>-  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-280" dirty="0">
                <a:solidFill>
                  <a:srgbClr val="EDEFF5"/>
                </a:solidFill>
                <a:latin typeface="Verdana"/>
                <a:cs typeface="Verdana"/>
              </a:rPr>
              <a:t>(</a:t>
            </a:r>
            <a:r>
              <a:rPr sz="2300" spc="-25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al</a:t>
            </a:r>
            <a:r>
              <a:rPr sz="2300" spc="-280" dirty="0">
                <a:solidFill>
                  <a:srgbClr val="EDEFF5"/>
                </a:solidFill>
                <a:latin typeface="Verdana"/>
                <a:cs typeface="Verdana"/>
              </a:rPr>
              <a:t>)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60" dirty="0">
                <a:solidFill>
                  <a:srgbClr val="EDEFF5"/>
                </a:solidFill>
                <a:latin typeface="Verdana"/>
                <a:cs typeface="Verdana"/>
              </a:rPr>
              <a:t>-</a:t>
            </a:r>
            <a:r>
              <a:rPr sz="2300" spc="-625" dirty="0">
                <a:solidFill>
                  <a:srgbClr val="EDEFF5"/>
                </a:solidFill>
                <a:latin typeface="Verdana"/>
                <a:cs typeface="Verdana"/>
              </a:rPr>
              <a:t>1</a:t>
            </a:r>
            <a:r>
              <a:rPr sz="2300" spc="-150" dirty="0">
                <a:solidFill>
                  <a:srgbClr val="EDEFF5"/>
                </a:solidFill>
                <a:latin typeface="Verdana"/>
                <a:cs typeface="Verdana"/>
              </a:rPr>
              <a:t>5</a:t>
            </a:r>
            <a:r>
              <a:rPr sz="2300" spc="75" dirty="0">
                <a:solidFill>
                  <a:srgbClr val="EDEFF5"/>
                </a:solidFill>
                <a:latin typeface="Verdana"/>
                <a:cs typeface="Verdana"/>
              </a:rPr>
              <a:t>00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16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300" spc="-135" dirty="0">
                <a:solidFill>
                  <a:srgbClr val="EDEFF5"/>
                </a:solidFill>
                <a:latin typeface="Verdana"/>
                <a:cs typeface="Verdana"/>
              </a:rPr>
              <a:t>-  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14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spc="-280" dirty="0">
                <a:solidFill>
                  <a:srgbClr val="EDEFF5"/>
                </a:solidFill>
                <a:latin typeface="Verdana"/>
                <a:cs typeface="Verdana"/>
              </a:rPr>
              <a:t>(</a:t>
            </a:r>
            <a:r>
              <a:rPr sz="2300" spc="-25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30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30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114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300" spc="16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300" spc="-280" dirty="0">
                <a:solidFill>
                  <a:srgbClr val="EDEFF5"/>
                </a:solidFill>
                <a:latin typeface="Verdana"/>
                <a:cs typeface="Verdana"/>
              </a:rPr>
              <a:t>)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60" dirty="0">
                <a:solidFill>
                  <a:srgbClr val="EDEFF5"/>
                </a:solidFill>
                <a:latin typeface="Verdana"/>
                <a:cs typeface="Verdana"/>
              </a:rPr>
              <a:t>-</a:t>
            </a:r>
            <a:r>
              <a:rPr sz="2300" spc="-50" dirty="0">
                <a:solidFill>
                  <a:srgbClr val="EDEFF5"/>
                </a:solidFill>
                <a:latin typeface="Verdana"/>
                <a:cs typeface="Verdana"/>
              </a:rPr>
              <a:t>6</a:t>
            </a:r>
            <a:r>
              <a:rPr sz="2300" spc="75" dirty="0">
                <a:solidFill>
                  <a:srgbClr val="EDEFF5"/>
                </a:solidFill>
                <a:latin typeface="Verdana"/>
                <a:cs typeface="Verdana"/>
              </a:rPr>
              <a:t>0</a:t>
            </a:r>
            <a:r>
              <a:rPr sz="230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spc="16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30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300" spc="-160" dirty="0">
                <a:solidFill>
                  <a:srgbClr val="EDEFF5"/>
                </a:solidFill>
                <a:latin typeface="Verdana"/>
                <a:cs typeface="Verdana"/>
              </a:rPr>
              <a:t>-</a:t>
            </a:r>
            <a:endParaRPr sz="2300">
              <a:latin typeface="Verdana"/>
              <a:cs typeface="Verdan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12263" y="5582523"/>
            <a:ext cx="95250" cy="952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031313" y="6124685"/>
            <a:ext cx="104775" cy="1047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031313" y="6652727"/>
            <a:ext cx="104775" cy="1047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031313" y="7614157"/>
            <a:ext cx="104775" cy="10477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42708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Preprocessing</a:t>
            </a:r>
            <a:r>
              <a:rPr spc="-45" dirty="0"/>
              <a:t> </a:t>
            </a:r>
            <a:r>
              <a:rPr spc="-5" dirty="0"/>
              <a:t>Steps</a:t>
            </a:r>
          </a:p>
          <a:p>
            <a:pPr marL="9210675">
              <a:lnSpc>
                <a:spcPct val="100000"/>
              </a:lnSpc>
              <a:spcBef>
                <a:spcPts val="2175"/>
              </a:spcBef>
            </a:pPr>
            <a:r>
              <a:rPr sz="2300" b="0" spc="50" dirty="0">
                <a:solidFill>
                  <a:srgbClr val="EDEFF5"/>
                </a:solidFill>
                <a:latin typeface="Verdana"/>
                <a:cs typeface="Verdana"/>
              </a:rPr>
              <a:t>V</a:t>
            </a:r>
            <a:r>
              <a:rPr sz="2300" b="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b="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300" b="0" spc="105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300" b="0" spc="-10" dirty="0">
                <a:solidFill>
                  <a:srgbClr val="EDEFF5"/>
                </a:solidFill>
                <a:latin typeface="Verdana"/>
                <a:cs typeface="Verdana"/>
              </a:rPr>
              <a:t>ali</a:t>
            </a:r>
            <a:r>
              <a:rPr sz="2300" b="0" spc="-25" dirty="0">
                <a:solidFill>
                  <a:srgbClr val="EDEFF5"/>
                </a:solidFill>
                <a:latin typeface="Verdana"/>
                <a:cs typeface="Verdana"/>
              </a:rPr>
              <a:t>z</a:t>
            </a:r>
            <a:r>
              <a:rPr sz="23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b="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b="0" spc="14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300" b="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b="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b="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b="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3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b="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300" b="0" spc="-20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300" b="0" spc="-10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300" b="0" spc="22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300" b="0" spc="-1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300" b="0" spc="16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3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300" b="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endParaRPr sz="2300">
              <a:latin typeface="Verdana"/>
              <a:cs typeface="Verdana"/>
            </a:endParaRPr>
          </a:p>
          <a:p>
            <a:pPr marL="9240520">
              <a:lnSpc>
                <a:spcPct val="100000"/>
              </a:lnSpc>
              <a:spcBef>
                <a:spcPts val="1385"/>
              </a:spcBef>
            </a:pPr>
            <a:r>
              <a:rPr sz="2500" b="0" spc="300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500" b="0" spc="110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2500" b="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500" b="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500" b="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b="0" spc="145" dirty="0">
                <a:solidFill>
                  <a:srgbClr val="EDEFF5"/>
                </a:solidFill>
                <a:latin typeface="Verdana"/>
                <a:cs typeface="Verdana"/>
              </a:rPr>
              <a:t>b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li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17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-30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500" b="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b="0" spc="-55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500" b="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-30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2500" b="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500" b="0" spc="14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-6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500" b="0" spc="-7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endParaRPr sz="2500">
              <a:latin typeface="Verdana"/>
              <a:cs typeface="Verdana"/>
            </a:endParaRPr>
          </a:p>
          <a:p>
            <a:pPr marL="9240520" marR="5080">
              <a:lnSpc>
                <a:spcPct val="132500"/>
              </a:lnSpc>
              <a:spcBef>
                <a:spcPts val="185"/>
              </a:spcBef>
            </a:pPr>
            <a:r>
              <a:rPr sz="2500" b="0" spc="-29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b="0" spc="240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500" b="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b="0" spc="165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500" b="0" spc="3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14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500" b="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145" dirty="0">
                <a:solidFill>
                  <a:srgbClr val="EDEFF5"/>
                </a:solidFill>
                <a:latin typeface="Verdana"/>
                <a:cs typeface="Verdana"/>
              </a:rPr>
              <a:t>p</a:t>
            </a:r>
            <a:r>
              <a:rPr sz="2500" b="0" spc="-6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500" b="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b="0" spc="11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-75" dirty="0">
                <a:solidFill>
                  <a:srgbClr val="EDEFF5"/>
                </a:solidFill>
                <a:latin typeface="Verdana"/>
                <a:cs typeface="Verdana"/>
              </a:rPr>
              <a:t>ss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17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-310" dirty="0">
                <a:solidFill>
                  <a:srgbClr val="EDEFF5"/>
                </a:solidFill>
                <a:latin typeface="Verdana"/>
                <a:cs typeface="Verdana"/>
              </a:rPr>
              <a:t>(</a:t>
            </a:r>
            <a:r>
              <a:rPr sz="2500" b="0" spc="8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-7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b="0" spc="-30" dirty="0">
                <a:solidFill>
                  <a:srgbClr val="EDEFF5"/>
                </a:solidFill>
                <a:latin typeface="Verdana"/>
                <a:cs typeface="Verdana"/>
              </a:rPr>
              <a:t>z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17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b="0" spc="240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500" b="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b="0" spc="165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-7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b="0" spc="45" dirty="0">
                <a:solidFill>
                  <a:srgbClr val="EDEFF5"/>
                </a:solidFill>
                <a:latin typeface="Verdana"/>
                <a:cs typeface="Verdana"/>
              </a:rPr>
              <a:t>o  </a:t>
            </a:r>
            <a:r>
              <a:rPr sz="2500" b="0" spc="-60" dirty="0">
                <a:solidFill>
                  <a:srgbClr val="EDEFF5"/>
                </a:solidFill>
                <a:latin typeface="Verdana"/>
                <a:cs typeface="Verdana"/>
              </a:rPr>
              <a:t>6</a:t>
            </a:r>
            <a:r>
              <a:rPr sz="2500" b="0" spc="70" dirty="0">
                <a:solidFill>
                  <a:srgbClr val="EDEFF5"/>
                </a:solidFill>
                <a:latin typeface="Verdana"/>
                <a:cs typeface="Verdana"/>
              </a:rPr>
              <a:t>4</a:t>
            </a:r>
            <a:r>
              <a:rPr sz="2500" b="0" spc="-600" dirty="0">
                <a:solidFill>
                  <a:srgbClr val="EDEFF5"/>
                </a:solidFill>
                <a:latin typeface="Verdana"/>
                <a:cs typeface="Verdana"/>
              </a:rPr>
              <a:t>×</a:t>
            </a:r>
            <a:r>
              <a:rPr sz="2500" b="0" spc="-60" dirty="0">
                <a:solidFill>
                  <a:srgbClr val="EDEFF5"/>
                </a:solidFill>
                <a:latin typeface="Verdana"/>
                <a:cs typeface="Verdana"/>
              </a:rPr>
              <a:t>6</a:t>
            </a:r>
            <a:r>
              <a:rPr sz="2500" b="0" spc="70" dirty="0">
                <a:solidFill>
                  <a:srgbClr val="EDEFF5"/>
                </a:solidFill>
                <a:latin typeface="Verdana"/>
                <a:cs typeface="Verdana"/>
              </a:rPr>
              <a:t>4</a:t>
            </a:r>
            <a:r>
              <a:rPr sz="2500" b="0" spc="-380" dirty="0">
                <a:solidFill>
                  <a:srgbClr val="EDEFF5"/>
                </a:solidFill>
                <a:latin typeface="Verdana"/>
                <a:cs typeface="Verdana"/>
              </a:rPr>
              <a:t>,</a:t>
            </a:r>
            <a:r>
              <a:rPr sz="2500" b="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150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17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b="0" spc="-6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2500" b="0" spc="240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2500" b="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li</a:t>
            </a:r>
            <a:r>
              <a:rPr sz="2500" b="0" spc="-30" dirty="0">
                <a:solidFill>
                  <a:srgbClr val="EDEFF5"/>
                </a:solidFill>
                <a:latin typeface="Verdana"/>
                <a:cs typeface="Verdana"/>
              </a:rPr>
              <a:t>z</a:t>
            </a:r>
            <a:r>
              <a:rPr sz="2500" b="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b="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-305" dirty="0">
                <a:solidFill>
                  <a:srgbClr val="EDEFF5"/>
                </a:solidFill>
                <a:latin typeface="Verdana"/>
                <a:cs typeface="Verdana"/>
              </a:rPr>
              <a:t>)</a:t>
            </a:r>
            <a:endParaRPr sz="2500">
              <a:latin typeface="Verdana"/>
              <a:cs typeface="Verdana"/>
            </a:endParaRPr>
          </a:p>
          <a:p>
            <a:pPr marL="9240520">
              <a:lnSpc>
                <a:spcPct val="100000"/>
              </a:lnSpc>
              <a:spcBef>
                <a:spcPts val="595"/>
              </a:spcBef>
            </a:pPr>
            <a:r>
              <a:rPr sz="2500" b="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2500" b="0" spc="145" dirty="0">
                <a:solidFill>
                  <a:srgbClr val="EDEFF5"/>
                </a:solidFill>
                <a:latin typeface="Verdana"/>
                <a:cs typeface="Verdana"/>
              </a:rPr>
              <a:t>pp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2500" b="0" spc="-120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17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-180" dirty="0">
                <a:solidFill>
                  <a:srgbClr val="EDEFF5"/>
                </a:solidFill>
                <a:latin typeface="Verdana"/>
                <a:cs typeface="Verdana"/>
              </a:rPr>
              <a:t>-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2500" b="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b="0" spc="3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2500" b="0" spc="-2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2500" b="0" spc="3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11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2500" b="0" spc="6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2500" b="0" spc="14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2500" b="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2500" b="0" spc="12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2500" b="0" spc="17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endParaRPr sz="2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6292" y="603432"/>
            <a:ext cx="4395461" cy="931584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92899" y="2012959"/>
            <a:ext cx="3090832" cy="576031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409232" y="3121220"/>
            <a:ext cx="5646420" cy="739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650" spc="15" dirty="0"/>
              <a:t>Model</a:t>
            </a:r>
            <a:r>
              <a:rPr sz="4650" spc="-70" dirty="0"/>
              <a:t> </a:t>
            </a:r>
            <a:r>
              <a:rPr sz="4650" spc="15" dirty="0"/>
              <a:t>Development</a:t>
            </a:r>
            <a:endParaRPr sz="4650"/>
          </a:p>
        </p:txBody>
      </p:sp>
      <p:sp>
        <p:nvSpPr>
          <p:cNvPr id="5" name="object 5"/>
          <p:cNvSpPr txBox="1"/>
          <p:nvPr/>
        </p:nvSpPr>
        <p:spPr>
          <a:xfrm>
            <a:off x="10029237" y="4139020"/>
            <a:ext cx="7161530" cy="30829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32000"/>
              </a:lnSpc>
              <a:spcBef>
                <a:spcPts val="95"/>
              </a:spcBef>
            </a:pPr>
            <a:r>
              <a:rPr sz="1900" spc="-70" dirty="0">
                <a:solidFill>
                  <a:srgbClr val="EDEFF5"/>
                </a:solidFill>
                <a:latin typeface="Verdana"/>
                <a:cs typeface="Verdana"/>
              </a:rPr>
              <a:t>In 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our brain </a:t>
            </a:r>
            <a:r>
              <a:rPr sz="1900" spc="50" dirty="0">
                <a:solidFill>
                  <a:srgbClr val="EDEFF5"/>
                </a:solidFill>
                <a:latin typeface="Verdana"/>
                <a:cs typeface="Verdana"/>
              </a:rPr>
              <a:t>tumor 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detection </a:t>
            </a:r>
            <a:r>
              <a:rPr sz="1900" spc="10" dirty="0">
                <a:solidFill>
                  <a:srgbClr val="EDEFF5"/>
                </a:solidFill>
                <a:latin typeface="Verdana"/>
                <a:cs typeface="Verdana"/>
              </a:rPr>
              <a:t>project 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using </a:t>
            </a:r>
            <a:r>
              <a:rPr sz="1900" spc="15" dirty="0">
                <a:solidFill>
                  <a:srgbClr val="EDEFF5"/>
                </a:solidFill>
                <a:latin typeface="Verdana"/>
                <a:cs typeface="Verdana"/>
              </a:rPr>
              <a:t>MRI </a:t>
            </a:r>
            <a:r>
              <a:rPr sz="1900" spc="-45" dirty="0">
                <a:solidFill>
                  <a:srgbClr val="EDEFF5"/>
                </a:solidFill>
                <a:latin typeface="Verdana"/>
                <a:cs typeface="Verdana"/>
              </a:rPr>
              <a:t>scans, </a:t>
            </a:r>
            <a:r>
              <a:rPr sz="1900" spc="70" dirty="0">
                <a:solidFill>
                  <a:srgbClr val="EDEFF5"/>
                </a:solidFill>
                <a:latin typeface="Verdana"/>
                <a:cs typeface="Verdana"/>
              </a:rPr>
              <a:t>we </a:t>
            </a:r>
            <a:r>
              <a:rPr sz="1900" spc="-65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10" dirty="0">
                <a:solidFill>
                  <a:srgbClr val="EDEFF5"/>
                </a:solidFill>
                <a:latin typeface="Verdana"/>
                <a:cs typeface="Verdana"/>
              </a:rPr>
              <a:t>use 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Convolutional Neural </a:t>
            </a:r>
            <a:r>
              <a:rPr sz="1900" spc="30" dirty="0">
                <a:solidFill>
                  <a:srgbClr val="EDEFF5"/>
                </a:solidFill>
                <a:latin typeface="Verdana"/>
                <a:cs typeface="Verdana"/>
              </a:rPr>
              <a:t>Networks </a:t>
            </a:r>
            <a:r>
              <a:rPr sz="1900" spc="-80" dirty="0">
                <a:solidFill>
                  <a:srgbClr val="EDEFF5"/>
                </a:solidFill>
                <a:latin typeface="Verdana"/>
                <a:cs typeface="Verdana"/>
              </a:rPr>
              <a:t>(CNNs), </a:t>
            </a:r>
            <a:r>
              <a:rPr sz="1900" spc="70" dirty="0">
                <a:solidFill>
                  <a:srgbClr val="EDEFF5"/>
                </a:solidFill>
                <a:latin typeface="Verdana"/>
                <a:cs typeface="Verdana"/>
              </a:rPr>
              <a:t>which 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are </a:t>
            </a:r>
            <a:r>
              <a:rPr sz="1900" spc="-1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15" dirty="0">
                <a:solidFill>
                  <a:srgbClr val="EDEFF5"/>
                </a:solidFill>
                <a:latin typeface="Verdana"/>
                <a:cs typeface="Verdana"/>
              </a:rPr>
              <a:t>specialized </a:t>
            </a:r>
            <a:r>
              <a:rPr sz="1900" spc="25" dirty="0">
                <a:solidFill>
                  <a:srgbClr val="EDEFF5"/>
                </a:solidFill>
                <a:latin typeface="Verdana"/>
                <a:cs typeface="Verdana"/>
              </a:rPr>
              <a:t>algorithms </a:t>
            </a:r>
            <a:r>
              <a:rPr sz="1900" spc="-10" dirty="0">
                <a:solidFill>
                  <a:srgbClr val="EDEFF5"/>
                </a:solidFill>
                <a:latin typeface="Verdana"/>
                <a:cs typeface="Verdana"/>
              </a:rPr>
              <a:t>for </a:t>
            </a:r>
            <a:r>
              <a:rPr sz="1900" spc="10" dirty="0">
                <a:solidFill>
                  <a:srgbClr val="EDEFF5"/>
                </a:solidFill>
                <a:latin typeface="Verdana"/>
                <a:cs typeface="Verdana"/>
              </a:rPr>
              <a:t>analyzing </a:t>
            </a:r>
            <a:r>
              <a:rPr sz="1900" spc="-10" dirty="0">
                <a:solidFill>
                  <a:srgbClr val="EDEFF5"/>
                </a:solidFill>
                <a:latin typeface="Verdana"/>
                <a:cs typeface="Verdana"/>
              </a:rPr>
              <a:t>images, </a:t>
            </a:r>
            <a:r>
              <a:rPr sz="1900" spc="30" dirty="0">
                <a:solidFill>
                  <a:srgbClr val="EDEFF5"/>
                </a:solidFill>
                <a:latin typeface="Verdana"/>
                <a:cs typeface="Verdana"/>
              </a:rPr>
              <a:t>to </a:t>
            </a:r>
            <a:r>
              <a:rPr sz="1900" spc="-25" dirty="0">
                <a:solidFill>
                  <a:srgbClr val="EDEFF5"/>
                </a:solidFill>
                <a:latin typeface="Verdana"/>
                <a:cs typeface="Verdana"/>
              </a:rPr>
              <a:t>classify 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1900" spc="1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1900" spc="175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190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19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1900" spc="170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1900" spc="-10" dirty="0">
                <a:solidFill>
                  <a:srgbClr val="EDEFF5"/>
                </a:solidFill>
                <a:latin typeface="Verdana"/>
                <a:cs typeface="Verdana"/>
              </a:rPr>
              <a:t>l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1900" spc="-45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75" dirty="0">
                <a:solidFill>
                  <a:srgbClr val="EDEFF5"/>
                </a:solidFill>
                <a:latin typeface="Verdana"/>
                <a:cs typeface="Verdana"/>
              </a:rPr>
              <a:t>u</a:t>
            </a:r>
            <a:r>
              <a:rPr sz="1900" spc="170" dirty="0">
                <a:solidFill>
                  <a:srgbClr val="EDEFF5"/>
                </a:solidFill>
                <a:latin typeface="Verdana"/>
                <a:cs typeface="Verdana"/>
              </a:rPr>
              <a:t>m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19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1900" spc="-290" dirty="0">
                <a:solidFill>
                  <a:srgbClr val="EDEFF5"/>
                </a:solidFill>
                <a:latin typeface="Verdana"/>
                <a:cs typeface="Verdana"/>
              </a:rPr>
              <a:t>.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235" dirty="0">
                <a:solidFill>
                  <a:srgbClr val="EDEFF5"/>
                </a:solidFill>
                <a:latin typeface="Verdana"/>
                <a:cs typeface="Verdana"/>
              </a:rPr>
              <a:t>W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19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1900" spc="25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105" dirty="0">
                <a:solidFill>
                  <a:srgbClr val="EDEFF5"/>
                </a:solidFill>
                <a:latin typeface="Verdana"/>
                <a:cs typeface="Verdana"/>
              </a:rPr>
              <a:t>b</a:t>
            </a:r>
            <a:r>
              <a:rPr sz="1900" spc="-90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120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1900" spc="1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19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190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1900" spc="125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-10" dirty="0">
                <a:solidFill>
                  <a:srgbClr val="EDEFF5"/>
                </a:solidFill>
                <a:latin typeface="Verdana"/>
                <a:cs typeface="Verdana"/>
              </a:rPr>
              <a:t>a  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balanced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10" dirty="0">
                <a:solidFill>
                  <a:srgbClr val="EDEFF5"/>
                </a:solidFill>
                <a:latin typeface="Verdana"/>
                <a:cs typeface="Verdana"/>
              </a:rPr>
              <a:t>dataset</a:t>
            </a:r>
            <a:r>
              <a:rPr sz="1900" spc="-16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55" dirty="0">
                <a:solidFill>
                  <a:srgbClr val="EDEFF5"/>
                </a:solidFill>
                <a:latin typeface="Verdana"/>
                <a:cs typeface="Verdana"/>
              </a:rPr>
              <a:t>and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25" dirty="0">
                <a:solidFill>
                  <a:srgbClr val="EDEFF5"/>
                </a:solidFill>
                <a:latin typeface="Verdana"/>
                <a:cs typeface="Verdana"/>
              </a:rPr>
              <a:t>preprocessing</a:t>
            </a:r>
            <a:r>
              <a:rPr sz="1900" spc="-16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the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35" dirty="0">
                <a:solidFill>
                  <a:srgbClr val="EDEFF5"/>
                </a:solidFill>
                <a:latin typeface="Verdana"/>
                <a:cs typeface="Verdana"/>
              </a:rPr>
              <a:t>images</a:t>
            </a:r>
            <a:r>
              <a:rPr sz="1900" spc="-16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30" dirty="0">
                <a:solidFill>
                  <a:srgbClr val="EDEFF5"/>
                </a:solidFill>
                <a:latin typeface="Verdana"/>
                <a:cs typeface="Verdana"/>
              </a:rPr>
              <a:t>to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15" dirty="0">
                <a:solidFill>
                  <a:srgbClr val="EDEFF5"/>
                </a:solidFill>
                <a:latin typeface="Verdana"/>
                <a:cs typeface="Verdana"/>
              </a:rPr>
              <a:t>ensure </a:t>
            </a:r>
            <a:r>
              <a:rPr sz="1900" spc="-65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8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19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190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1900" spc="-65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1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1900" spc="8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1900" spc="-95" dirty="0">
                <a:solidFill>
                  <a:srgbClr val="EDEFF5"/>
                </a:solidFill>
                <a:latin typeface="Verdana"/>
                <a:cs typeface="Verdana"/>
              </a:rPr>
              <a:t>y</a:t>
            </a:r>
            <a:r>
              <a:rPr sz="1900" spc="-290" dirty="0">
                <a:solidFill>
                  <a:srgbClr val="EDEFF5"/>
                </a:solidFill>
                <a:latin typeface="Verdana"/>
                <a:cs typeface="Verdana"/>
              </a:rPr>
              <a:t>.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65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1900" spc="-30" dirty="0">
                <a:solidFill>
                  <a:srgbClr val="EDEFF5"/>
                </a:solidFill>
                <a:latin typeface="Verdana"/>
                <a:cs typeface="Verdana"/>
              </a:rPr>
              <a:t>f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15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1900" spc="-45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-50" dirty="0">
                <a:solidFill>
                  <a:srgbClr val="EDEFF5"/>
                </a:solidFill>
                <a:latin typeface="Verdana"/>
                <a:cs typeface="Verdana"/>
              </a:rPr>
              <a:t>r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190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190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1900" spc="125" dirty="0">
                <a:solidFill>
                  <a:srgbClr val="EDEFF5"/>
                </a:solidFill>
                <a:latin typeface="Verdana"/>
                <a:cs typeface="Verdana"/>
              </a:rPr>
              <a:t>g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e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C</a:t>
            </a:r>
            <a:r>
              <a:rPr sz="1900" spc="125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1900" spc="13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40" dirty="0">
                <a:solidFill>
                  <a:srgbClr val="EDEFF5"/>
                </a:solidFill>
                <a:latin typeface="Verdana"/>
                <a:cs typeface="Verdana"/>
              </a:rPr>
              <a:t>o</a:t>
            </a:r>
            <a:r>
              <a:rPr sz="1900" spc="90" dirty="0">
                <a:solidFill>
                  <a:srgbClr val="EDEFF5"/>
                </a:solidFill>
                <a:latin typeface="Verdana"/>
                <a:cs typeface="Verdana"/>
              </a:rPr>
              <a:t>n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85" dirty="0">
                <a:solidFill>
                  <a:srgbClr val="EDEFF5"/>
                </a:solidFill>
                <a:latin typeface="Verdana"/>
                <a:cs typeface="Verdana"/>
              </a:rPr>
              <a:t>h</a:t>
            </a:r>
            <a:r>
              <a:rPr sz="1900" spc="-15" dirty="0">
                <a:solidFill>
                  <a:srgbClr val="EDEFF5"/>
                </a:solidFill>
                <a:latin typeface="Verdana"/>
                <a:cs typeface="Verdana"/>
              </a:rPr>
              <a:t>i</a:t>
            </a:r>
            <a:r>
              <a:rPr sz="1900" spc="-60" dirty="0">
                <a:solidFill>
                  <a:srgbClr val="EDEFF5"/>
                </a:solidFill>
                <a:latin typeface="Verdana"/>
                <a:cs typeface="Verdana"/>
              </a:rPr>
              <a:t>s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105" dirty="0">
                <a:solidFill>
                  <a:srgbClr val="EDEFF5"/>
                </a:solidFill>
                <a:latin typeface="Verdana"/>
                <a:cs typeface="Verdana"/>
              </a:rPr>
              <a:t>d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t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a</a:t>
            </a:r>
            <a:r>
              <a:rPr sz="1900" spc="-290" dirty="0">
                <a:solidFill>
                  <a:srgbClr val="EDEFF5"/>
                </a:solidFill>
                <a:latin typeface="Verdana"/>
                <a:cs typeface="Verdana"/>
              </a:rPr>
              <a:t>,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114" dirty="0">
                <a:solidFill>
                  <a:srgbClr val="EDEFF5"/>
                </a:solidFill>
                <a:latin typeface="Verdana"/>
                <a:cs typeface="Verdana"/>
              </a:rPr>
              <a:t>w</a:t>
            </a:r>
            <a:r>
              <a:rPr sz="1900" spc="15" dirty="0">
                <a:solidFill>
                  <a:srgbClr val="EDEFF5"/>
                </a:solidFill>
                <a:latin typeface="Verdana"/>
                <a:cs typeface="Verdana"/>
              </a:rPr>
              <a:t>e  </a:t>
            </a:r>
            <a:r>
              <a:rPr sz="1900" spc="-5" dirty="0">
                <a:solidFill>
                  <a:srgbClr val="EDEFF5"/>
                </a:solidFill>
                <a:latin typeface="Verdana"/>
                <a:cs typeface="Verdana"/>
              </a:rPr>
              <a:t>evaluate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-20" dirty="0">
                <a:solidFill>
                  <a:srgbClr val="EDEFF5"/>
                </a:solidFill>
                <a:latin typeface="Verdana"/>
                <a:cs typeface="Verdana"/>
              </a:rPr>
              <a:t>its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35" dirty="0">
                <a:solidFill>
                  <a:srgbClr val="EDEFF5"/>
                </a:solidFill>
                <a:latin typeface="Verdana"/>
                <a:cs typeface="Verdana"/>
              </a:rPr>
              <a:t>performance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65" dirty="0">
                <a:solidFill>
                  <a:srgbClr val="EDEFF5"/>
                </a:solidFill>
                <a:latin typeface="Verdana"/>
                <a:cs typeface="Verdana"/>
              </a:rPr>
              <a:t>on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75" dirty="0">
                <a:solidFill>
                  <a:srgbClr val="EDEFF5"/>
                </a:solidFill>
                <a:latin typeface="Verdana"/>
                <a:cs typeface="Verdana"/>
              </a:rPr>
              <a:t>new</a:t>
            </a:r>
            <a:r>
              <a:rPr sz="1900" spc="-16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35" dirty="0">
                <a:solidFill>
                  <a:srgbClr val="EDEFF5"/>
                </a:solidFill>
                <a:latin typeface="Verdana"/>
                <a:cs typeface="Verdana"/>
              </a:rPr>
              <a:t>images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30" dirty="0">
                <a:solidFill>
                  <a:srgbClr val="EDEFF5"/>
                </a:solidFill>
                <a:latin typeface="Verdana"/>
                <a:cs typeface="Verdana"/>
              </a:rPr>
              <a:t>to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50" dirty="0">
                <a:solidFill>
                  <a:srgbClr val="EDEFF5"/>
                </a:solidFill>
                <a:latin typeface="Verdana"/>
                <a:cs typeface="Verdana"/>
              </a:rPr>
              <a:t>help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55" dirty="0">
                <a:solidFill>
                  <a:srgbClr val="EDEFF5"/>
                </a:solidFill>
                <a:latin typeface="Verdana"/>
                <a:cs typeface="Verdana"/>
              </a:rPr>
              <a:t>with</a:t>
            </a:r>
            <a:r>
              <a:rPr sz="1900" spc="-16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-35" dirty="0">
                <a:solidFill>
                  <a:srgbClr val="EDEFF5"/>
                </a:solidFill>
                <a:latin typeface="Verdana"/>
                <a:cs typeface="Verdana"/>
              </a:rPr>
              <a:t>early </a:t>
            </a:r>
            <a:r>
              <a:rPr sz="1900" spc="-655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20" dirty="0">
                <a:solidFill>
                  <a:srgbClr val="EDEFF5"/>
                </a:solidFill>
                <a:latin typeface="Verdana"/>
                <a:cs typeface="Verdana"/>
              </a:rPr>
              <a:t>diagnosis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55" dirty="0">
                <a:solidFill>
                  <a:srgbClr val="EDEFF5"/>
                </a:solidFill>
                <a:latin typeface="Verdana"/>
                <a:cs typeface="Verdana"/>
              </a:rPr>
              <a:t>and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45" dirty="0">
                <a:solidFill>
                  <a:srgbClr val="EDEFF5"/>
                </a:solidFill>
                <a:latin typeface="Verdana"/>
                <a:cs typeface="Verdana"/>
              </a:rPr>
              <a:t>medical</a:t>
            </a:r>
            <a:r>
              <a:rPr sz="1900" spc="-170" dirty="0">
                <a:solidFill>
                  <a:srgbClr val="EDEFF5"/>
                </a:solidFill>
                <a:latin typeface="Verdana"/>
                <a:cs typeface="Verdana"/>
              </a:rPr>
              <a:t> </a:t>
            </a:r>
            <a:r>
              <a:rPr sz="1900" spc="-30" dirty="0">
                <a:solidFill>
                  <a:srgbClr val="EDEFF5"/>
                </a:solidFill>
                <a:latin typeface="Verdana"/>
                <a:cs typeface="Verdana"/>
              </a:rPr>
              <a:t>intervention..</a:t>
            </a:r>
            <a:endParaRPr sz="1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998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</TotalTime>
  <Words>681</Words>
  <Application>Microsoft Office PowerPoint</Application>
  <PresentationFormat>Custom</PresentationFormat>
  <Paragraphs>76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MT</vt:lpstr>
      <vt:lpstr>Calibri</vt:lpstr>
      <vt:lpstr>Tahoma</vt:lpstr>
      <vt:lpstr>Verdana</vt:lpstr>
      <vt:lpstr>Office Theme</vt:lpstr>
      <vt:lpstr>Brain Tumor  Detection with  Convolutional Neural Networks</vt:lpstr>
      <vt:lpstr>Made by :</vt:lpstr>
      <vt:lpstr>Agenda</vt:lpstr>
      <vt:lpstr>PowerPoint Presentation</vt:lpstr>
      <vt:lpstr>Problem Statement</vt:lpstr>
      <vt:lpstr>Software used</vt:lpstr>
      <vt:lpstr>Methodology</vt:lpstr>
      <vt:lpstr>Data Collection and  Preprocessing</vt:lpstr>
      <vt:lpstr>Model Development</vt:lpstr>
      <vt:lpstr>Evaluation Metrics</vt:lpstr>
      <vt:lpstr>Confusion Matrix</vt:lpstr>
      <vt:lpstr>Deployment </vt:lpstr>
      <vt:lpstr>PowerPoint Presentation</vt:lpstr>
      <vt:lpstr>Future Directions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overview</dc:title>
  <dc:creator>Leila Hamada</dc:creator>
  <cp:keywords>DAGUHXsc_BQ,BAGRmb5xnjY</cp:keywords>
  <cp:lastModifiedBy>LAILA HAMADA ABDELMEGID MOHAMED   ELSAID</cp:lastModifiedBy>
  <cp:revision>1</cp:revision>
  <dcterms:created xsi:type="dcterms:W3CDTF">2024-12-07T17:16:51Z</dcterms:created>
  <dcterms:modified xsi:type="dcterms:W3CDTF">2024-12-07T17:48:59Z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2024-10-20T00:00:00Z</vt:filetime>
  </property>
  <property fmtid="{D5CDD505-2E9C-101B-9397-08002B2CF9AE}" pid="3" name="Creator">
    <vt:lpwstr>Canva</vt:lpwstr>
  </property>
  <property fmtid="{D5CDD505-2E9C-101B-9397-08002B2CF9AE}" pid="4" name="LastSaved">
    <vt:filetime>2024-12-07T00:00:00Z</vt:filetime>
  </property>
</Properties>
</file>